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88" r:id="rId5"/>
    <p:sldId id="290" r:id="rId6"/>
    <p:sldId id="260" r:id="rId7"/>
    <p:sldId id="286" r:id="rId8"/>
    <p:sldId id="287" r:id="rId9"/>
    <p:sldId id="263" r:id="rId10"/>
    <p:sldId id="289" r:id="rId11"/>
    <p:sldId id="291" r:id="rId12"/>
    <p:sldId id="292" r:id="rId13"/>
    <p:sldId id="293" r:id="rId14"/>
    <p:sldId id="294" r:id="rId15"/>
    <p:sldId id="295" r:id="rId16"/>
    <p:sldId id="296" r:id="rId17"/>
    <p:sldId id="266" r:id="rId18"/>
    <p:sldId id="285" r:id="rId19"/>
    <p:sldId id="28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4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54726-F12A-425E-8E81-3F040AF3D765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E6D37-8489-4DB8-960A-DC95F4B03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367" b="66248"/>
          <a:stretch/>
        </p:blipFill>
        <p:spPr>
          <a:xfrm rot="16200000">
            <a:off x="-2560982" y="2560981"/>
            <a:ext cx="6858000" cy="173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236134" y="2192867"/>
            <a:ext cx="6951133" cy="187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проведения, анализ и использование результатов ВПР для управления качеством образования в общеобразовательных организациях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&amp;Mcy;&amp;iecy;&amp;tcy;&amp;ocy;&amp;dcy;&amp;icy;&amp;chcy;&amp;iecy;&amp;scy;&amp;kcy;&amp;icy;&amp;jcy; &amp;tscy;&amp;iecy;&amp;ncy;&amp;tcy;&amp;rcy; &amp;gcy;.&amp;Gcy;&amp;acy;&amp;yacy;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4750" y="167515"/>
            <a:ext cx="194421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>
            <a:extLst>
              <a:ext uri="{FF2B5EF4-FFF2-40B4-BE49-F238E27FC236}"/>
            </a:extLst>
          </p:cNvPr>
          <p:cNvSpPr/>
          <p:nvPr/>
        </p:nvSpPr>
        <p:spPr>
          <a:xfrm>
            <a:off x="5350933" y="5946245"/>
            <a:ext cx="3640667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7272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Людмила Анатольевна Лопаткина,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7272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Яна Юрьевна </a:t>
            </a:r>
            <a:r>
              <a:rPr lang="ru-RU" sz="1400" b="1" dirty="0" err="1" smtClean="0">
                <a:solidFill>
                  <a:srgbClr val="7272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Булах</a:t>
            </a:r>
            <a:endParaRPr lang="ru-RU" sz="1400" b="1" dirty="0">
              <a:solidFill>
                <a:srgbClr val="7272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7272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9532" y="711201"/>
            <a:ext cx="8644468" cy="5554132"/>
          </a:xfrm>
        </p:spPr>
        <p:txBody>
          <a:bodyPr>
            <a:normAutofit fontScale="90000"/>
          </a:bodyPr>
          <a:lstStyle/>
          <a:p>
            <a:pPr indent="450215" algn="l"/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                                                  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«ВЫПОЛНЕНИЕ ЗАДАНИЙ» </a:t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показывает процент выполнения каждого задания ВПР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Анализ проводится по всем предметам в каждой параллели, позволяет сравнить статистические показатели общероссийских, региональных, муниципальных и школьных результатов ВПР по предметам.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Анализируя таблицу можно увидеть, как выполняется каждое из заданий проверочной работы учащимися образовательной организации. Также можно проанализировать причины затруднений учащихся при выполнении отдельных заданий, а также указать задания, с которыми успешно справляются участники ВПР.</a:t>
            </a:r>
            <a:r>
              <a:rPr lang="ru-RU" sz="1800" b="1" dirty="0" smtClean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Пример сформированного отчета.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Выполнение заданий в % от числа участников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Arial Black" pitchFamily="34" charset="0"/>
              </a:rPr>
              <a:t/>
            </a:r>
            <a:br>
              <a:rPr lang="ru-RU" sz="14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/>
            </a:r>
            <a:br>
              <a:rPr lang="ru-RU" sz="16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87867" y="3471582"/>
          <a:ext cx="8663719" cy="2010427"/>
        </p:xfrm>
        <a:graphic>
          <a:graphicData uri="http://schemas.openxmlformats.org/drawingml/2006/table">
            <a:tbl>
              <a:tblPr/>
              <a:tblGrid>
                <a:gridCol w="1143783"/>
                <a:gridCol w="516672"/>
                <a:gridCol w="715080"/>
                <a:gridCol w="519917"/>
                <a:gridCol w="519917"/>
                <a:gridCol w="569097"/>
                <a:gridCol w="519917"/>
                <a:gridCol w="519917"/>
                <a:gridCol w="519917"/>
                <a:gridCol w="519917"/>
                <a:gridCol w="519917"/>
                <a:gridCol w="519917"/>
                <a:gridCol w="519917"/>
                <a:gridCol w="519917"/>
                <a:gridCol w="519917"/>
              </a:tblGrid>
              <a:tr h="454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Группы участников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ОО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2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8.1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8.2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10.1 (1б)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10.2 (1б)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Вся выборка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35278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1571269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65,96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48,11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77,21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44,36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53,43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48,81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90,25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79,45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37,51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61,76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52,77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Область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712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21253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63,33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77,28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42,25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74,61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51,15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46,16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90,68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78,72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31,18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58,41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50,4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ерриториальной единицы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65,93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85,08</a:t>
                      </a:r>
                      <a:endParaRPr lang="ru-RU" sz="12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40,88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75,87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42,45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56,45</a:t>
                      </a:r>
                      <a:endParaRPr lang="ru-RU" sz="12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47,79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95,21</a:t>
                      </a:r>
                      <a:endParaRPr lang="ru-RU" sz="12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87,48</a:t>
                      </a:r>
                      <a:endParaRPr lang="ru-RU" sz="12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31,31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58,38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56,35</a:t>
                      </a:r>
                      <a:endParaRPr lang="ru-RU" sz="12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3" marR="593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455333"/>
            <a:ext cx="8784976" cy="3056467"/>
          </a:xfrm>
        </p:spPr>
        <p:txBody>
          <a:bodyPr>
            <a:normAutofit fontScale="90000"/>
          </a:bodyPr>
          <a:lstStyle/>
          <a:p>
            <a:pPr indent="450215" algn="l"/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«СТАТИСТИКА ПО ОТМЕТКАМ» </a:t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показывает количество участников и доли участников,        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получивших отметки «2», «3», «4», «5».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Проводится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сравнение статистических показателей общероссийских, региональных, муниципальных и школьных результатов ВПР по предметам.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формировании отчета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ыводится аналитическая таблица и наглядная  гистограмма распределения результатов ВПР по отметкам 2,3,4,5 учеников по сравнению с общероссийскими показателями и данными по области.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Пример сформированного отчета.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Arial Black" pitchFamily="34" charset="0"/>
              </a:rPr>
              <a:t/>
            </a:r>
            <a:br>
              <a:rPr lang="ru-RU" sz="14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/>
            </a:r>
            <a:br>
              <a:rPr lang="ru-RU" sz="16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199" y="2201004"/>
            <a:ext cx="7459134" cy="2421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78468" y="4792134"/>
          <a:ext cx="7399864" cy="1509881"/>
        </p:xfrm>
        <a:graphic>
          <a:graphicData uri="http://schemas.openxmlformats.org/drawingml/2006/table">
            <a:tbl>
              <a:tblPr/>
              <a:tblGrid>
                <a:gridCol w="1775874"/>
                <a:gridCol w="1103018"/>
                <a:gridCol w="1117373"/>
                <a:gridCol w="838200"/>
                <a:gridCol w="914400"/>
                <a:gridCol w="878576"/>
                <a:gridCol w="772423"/>
              </a:tblGrid>
              <a:tr h="216241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Распределение групп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баллов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в 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82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Группы участников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ОО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Вся выборка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26507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732035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3,47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37,99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45,33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13,21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Область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9885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2,88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43,71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97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</a:t>
                      </a: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ерриториальной единицы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258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4,26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43,8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43,8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8,14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252133"/>
            <a:ext cx="8784976" cy="3454400"/>
          </a:xfrm>
        </p:spPr>
        <p:txBody>
          <a:bodyPr>
            <a:normAutofit fontScale="90000"/>
          </a:bodyPr>
          <a:lstStyle/>
          <a:p>
            <a:pPr indent="450215" algn="l"/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«РАСПРЕДЕЛЕНИЕ ПЕРВИЧНЫХ БАЛЛОВ» </a:t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показывает доли участников ВПР, получивших за выполнение всех заданий работы от 0 баллов до максимального балла (по описанию работы)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В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каждой параллели по всем учебным предметам строится 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гистограмма распределения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первичных баллов. 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анализе гистограммы «Распределение первичных баллов участников ВПР» необходимо обратить внимание на вид распределения первичных баллов в ОО. 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На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рисунке представлен пример гистограммы, на которой отражено распределение первичных баллов, близкое к нормальному. </a:t>
            </a:r>
            <a:r>
              <a:rPr lang="ru-RU" sz="1800" b="1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1800" b="1" dirty="0">
                <a:solidFill>
                  <a:prstClr val="black"/>
                </a:solidFill>
                <a:latin typeface="+mn-lt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Arial Black" pitchFamily="34" charset="0"/>
              </a:rPr>
              <a:t/>
            </a:r>
            <a:br>
              <a:rPr lang="ru-RU" sz="14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/>
            </a:r>
            <a:br>
              <a:rPr lang="ru-RU" sz="16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7268" y="2091268"/>
            <a:ext cx="6671732" cy="2294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0267" y="4233333"/>
            <a:ext cx="6790265" cy="2363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399" y="1151466"/>
            <a:ext cx="8509001" cy="3234267"/>
          </a:xfrm>
        </p:spPr>
        <p:txBody>
          <a:bodyPr>
            <a:normAutofit fontScale="90000"/>
          </a:bodyPr>
          <a:lstStyle/>
          <a:p>
            <a:pPr indent="450215" algn="l"/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«ВЫПОЛНЕНИЕ ЗАДАНИЙ ГРУППАМИ УЧАСТНИКОВ» 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позволяет провести анализ по всем учебным предметам (в параллелях, участвовавших в ВПР) с целью установления соответствия группы обучающихся заданным критериям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(освоение отдельной темы, группы умений, достижение требований ФГОС) </a:t>
            </a:r>
            <a:r>
              <a:rPr lang="ru-RU" sz="1800" b="1" dirty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Arial Black" pitchFamily="34" charset="0"/>
              </a:rPr>
              <a:t/>
            </a:r>
            <a:br>
              <a:rPr lang="ru-RU" sz="14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/>
            </a:r>
            <a:br>
              <a:rPr lang="ru-RU" sz="16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7734" y="987420"/>
            <a:ext cx="7332133" cy="1840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09596" y="3005668"/>
          <a:ext cx="8320123" cy="3913546"/>
        </p:xfrm>
        <a:graphic>
          <a:graphicData uri="http://schemas.openxmlformats.org/drawingml/2006/table">
            <a:tbl>
              <a:tblPr/>
              <a:tblGrid>
                <a:gridCol w="921099"/>
                <a:gridCol w="430032"/>
                <a:gridCol w="568895"/>
                <a:gridCol w="470659"/>
                <a:gridCol w="519045"/>
                <a:gridCol w="519779"/>
                <a:gridCol w="519779"/>
                <a:gridCol w="519779"/>
                <a:gridCol w="519045"/>
                <a:gridCol w="519779"/>
                <a:gridCol w="519779"/>
                <a:gridCol w="422275"/>
                <a:gridCol w="422275"/>
                <a:gridCol w="506583"/>
                <a:gridCol w="519045"/>
                <a:gridCol w="422275"/>
              </a:tblGrid>
              <a:tr h="383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Группы участников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Кол-во ОО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Кол-во участ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(1б)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 (2б)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 (2б)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 (2б)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Вся выборка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35291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1470369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83,39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74,23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54,14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67,57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80,25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84,2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52,94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70,82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36,2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75,45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34,14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53,4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11,6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Область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720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19802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81,6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72,8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50,25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65,21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81,46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82,9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49,55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68,84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33,53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77,25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30,52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53,49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10,23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3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Ср.% вып. уч. гр.баллов 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1781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36,95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19,6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9,21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14,77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46,21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45,2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10,72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24,26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1,32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33,02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2,05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20,72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1,24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Ср.% вып. уч. гр.баллов 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10198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79,78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68,07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59,07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80,89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81,68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39,54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62,5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15,07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76,01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13,46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44,66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3,74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Ср.% вып. уч. гр.баллов 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6376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93,57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90,39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69,01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83,27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89,34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92,33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68,04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86,09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60,12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87,81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53,09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69,54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14,94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Ср.% вып. уч. гр.баллов 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1274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98,59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96,86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91,76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95,6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95,05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98,04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91,13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96,78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93,8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96,23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94,74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90,89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51,73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Наименование ТЕ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571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85,64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72,5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46,06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70,4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86,51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83,36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57,62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74,26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29,86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82,84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31,26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61,3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14,27</a:t>
                      </a:r>
                      <a:endParaRPr lang="ru-RU" sz="8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Ср.% вып. уч. гр.баллов 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54,55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45,45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18,18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27,27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54,55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45,45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13,64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36,36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40,91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22,73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4,55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Ср.% вып. уч. гр.баллов 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78,66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60,51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31,85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61,78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85,03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83,12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43,63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63,38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7,8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80,25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10,51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51,59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3,82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Ср.% вып. уч. гр.баллов 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97,19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90,45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61,24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82,02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91,01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85,96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76,4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91,01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54,21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87,64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52,81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74,72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16,57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Ср.% вып. уч. гр.баллов 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92,98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87,72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98,25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92,98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91,23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92,98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96,49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86,84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98,25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90,35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87,72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68,42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011" marR="5801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007533"/>
            <a:ext cx="8643998" cy="3615267"/>
          </a:xfrm>
        </p:spPr>
        <p:txBody>
          <a:bodyPr>
            <a:normAutofit fontScale="90000"/>
          </a:bodyPr>
          <a:lstStyle/>
          <a:p>
            <a:pPr indent="450215" algn="l"/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«ИНДИВИДУАЛЬНЫЕ РЕЗУЛЬТАТЫ» </a:t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показывает результаты выполнения заданий каждым участником ВПР под присвоенным кодом. В представленном аналитическом отчете по каждому ученику можно увидеть задания, с которыми он справился или не справился, выставленный первичный балл за работу, отметку за работу и отметку по журналу. </a:t>
            </a:r>
            <a:r>
              <a:rPr lang="ru-RU" sz="1800" b="1" dirty="0" smtClean="0">
                <a:solidFill>
                  <a:prstClr val="black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+mn-lt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1800" b="1" dirty="0">
                <a:solidFill>
                  <a:prstClr val="black"/>
                </a:solidFill>
                <a:latin typeface="+mn-lt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Arial Black" pitchFamily="34" charset="0"/>
              </a:rPr>
              <a:t/>
            </a:r>
            <a:br>
              <a:rPr lang="ru-RU" sz="14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/>
            </a:r>
            <a:br>
              <a:rPr lang="ru-RU" sz="16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199" y="1070489"/>
            <a:ext cx="85777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Пример сформированного отчета.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11159" y="1459430"/>
          <a:ext cx="8286807" cy="4363992"/>
        </p:xfrm>
        <a:graphic>
          <a:graphicData uri="http://schemas.openxmlformats.org/drawingml/2006/table">
            <a:tbl>
              <a:tblPr/>
              <a:tblGrid>
                <a:gridCol w="964390"/>
                <a:gridCol w="465203"/>
                <a:gridCol w="486348"/>
                <a:gridCol w="440281"/>
                <a:gridCol w="365517"/>
                <a:gridCol w="434769"/>
                <a:gridCol w="314389"/>
                <a:gridCol w="383641"/>
                <a:gridCol w="430464"/>
                <a:gridCol w="365517"/>
                <a:gridCol w="383641"/>
                <a:gridCol w="430464"/>
                <a:gridCol w="430464"/>
                <a:gridCol w="535438"/>
                <a:gridCol w="730716"/>
                <a:gridCol w="518385"/>
                <a:gridCol w="607180"/>
              </a:tblGrid>
              <a:tr h="220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ОО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(1б)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(2б)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 (2б)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 (1б)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 (2б)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 (3б)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 (3б)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Первичный балл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Отметка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Отметка по журналу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МАОУ «СОШ </a:t>
                      </a:r>
                      <a:r>
                        <a:rPr lang="ru-RU" sz="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№»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Кол-во: 24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70028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70030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70031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70032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70033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70034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70035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70037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70038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70039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70041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70042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70043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70044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70045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70046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70047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70048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70049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70050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70051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70052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70053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edu560026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70057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5898" marR="358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1799" y="313267"/>
            <a:ext cx="85005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ОТЧЕТ «СРАВНЕНИЕ ОТМЕТОК С ОТМЕТКАМИ ПО ЖУРНАЛУ»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показывает доли обучающихся, чьи отметки за ВПР ниже, выше или равны отметкам, полученным в журнале.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266" y="1667932"/>
            <a:ext cx="4207933" cy="2421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1" y="1710267"/>
            <a:ext cx="3826934" cy="242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1322" y="3979334"/>
            <a:ext cx="4210078" cy="2298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5334" y="4004733"/>
            <a:ext cx="3920066" cy="2370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253067" y="6036733"/>
            <a:ext cx="3572933" cy="220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240867" y="6146800"/>
            <a:ext cx="3572933" cy="220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16431"/>
            <a:ext cx="8643998" cy="4375702"/>
          </a:xfrm>
        </p:spPr>
        <p:txBody>
          <a:bodyPr>
            <a:normAutofit fontScale="90000"/>
          </a:bodyPr>
          <a:lstStyle/>
          <a:p>
            <a:pPr indent="450215" algn="l"/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br>
              <a:rPr lang="ru-RU" sz="1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                           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«ДОСТИЖЕНИЕ ПЛАНИРУЕМЫХ РЕЗУЛЬТАТОВ» 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показывает процент выполнения каждого задания ВПР обучающимися всей параллели, рассматриваемый в разрезе проверяемых требований (умений) в соответствии с ФГОС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В результате проведенного анализа определяются проблемные поля, дефициты в виде несформированных планируемых результатов для каждого обучающегося образовательной организации по каждому учебному предмету, по которому выполнялась процедура ВПР.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Arial Black" pitchFamily="34" charset="0"/>
              </a:rPr>
              <a:t/>
            </a:r>
            <a:br>
              <a:rPr lang="ru-RU" sz="14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/>
            </a:r>
            <a:br>
              <a:rPr lang="ru-RU" sz="16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67266" y="1766352"/>
            <a:ext cx="8576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Пример сформированного отчета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1025" y="2819400"/>
          <a:ext cx="8572560" cy="3595986"/>
        </p:xfrm>
        <a:graphic>
          <a:graphicData uri="http://schemas.openxmlformats.org/drawingml/2006/table">
            <a:tbl>
              <a:tblPr/>
              <a:tblGrid>
                <a:gridCol w="4832894"/>
                <a:gridCol w="747582"/>
                <a:gridCol w="1028144"/>
                <a:gridCol w="1091469"/>
                <a:gridCol w="872471"/>
              </a:tblGrid>
              <a:tr h="335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Макс балл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Область</a:t>
                      </a:r>
                      <a:endParaRPr lang="ru-RU" sz="9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Наименование</a:t>
                      </a:r>
                      <a:r>
                        <a:rPr lang="ru-RU" sz="900" b="1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ТЕ</a:t>
                      </a:r>
                      <a:endParaRPr lang="ru-RU" sz="9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РФ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2">
                <a:tc>
                  <a:txBody>
                    <a:bodyPr/>
                    <a:lstStyle/>
                    <a:p>
                      <a:endParaRPr lang="ru-RU" sz="11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18775 уч.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460 уч.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1383643 уч.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1K1. Соблюдать изученные орфографические и пунктуационные правила при списывании осложненного пропусками орфограмм и </a:t>
                      </a:r>
                      <a:r>
                        <a:rPr lang="ru-RU" sz="9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пунктограмм</a:t>
                      </a: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текста.  Соблюдать основные языковые нормы в устной и письменной речи; опираться на фонетический, морфемный, словообразовательный и морфологический анализ в практике правописания  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63,2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55,49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63,88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1K2. Соблюдать изученные орфографические и пунктуационные правила при списывании осложненного пропусками орфограмм и пунктограмм текста.  Соблюдать основные языковые нормы в устной и письменной речи; опираться на фонетический, морфемный, словообразовательный и морфологический анализ в практике правописания  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48,13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46,16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47,08</a:t>
                      </a:r>
                      <a:endParaRPr lang="ru-RU" sz="11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1K3. Соблюдать изученные орфографические и пунктуационные правила при списывании осложненного пропусками орфограмм и </a:t>
                      </a:r>
                      <a:r>
                        <a:rPr lang="ru-RU" sz="9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пунктограмм</a:t>
                      </a: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текста.  Соблюдать основные языковые нормы в устной и письменной речи; опираться на фонетический, морфемный, словообразовательный и морфологический анализ в практике правописания  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95,1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92,5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93,22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….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969933" y="2386806"/>
            <a:ext cx="41740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Фрагмент, указан % выполнения задания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1004161" y="600864"/>
            <a:ext cx="7725103" cy="627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61" tIns="36581" rIns="73161" bIns="36581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КАК ОПРЕДЕЛИТЬ ОБЪЕКТИВНОСТЬ </a:t>
            </a:r>
          </a:p>
          <a:p>
            <a:pPr algn="ctr">
              <a:defRPr/>
            </a:pPr>
            <a:r>
              <a:rPr lang="ru-RU" b="1" dirty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ПРОВЕДЕННОЙ ПРОЦЕДУРЫ?</a:t>
            </a:r>
          </a:p>
        </p:txBody>
      </p:sp>
      <p:sp>
        <p:nvSpPr>
          <p:cNvPr id="5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1320799" y="141817"/>
            <a:ext cx="6502401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ОБРАБОТКА РЕЗУЛЬТАТОВ ВПР</a:t>
            </a:r>
            <a:endParaRPr lang="ru-RU" sz="2000" b="1" dirty="0">
              <a:solidFill>
                <a:srgbClr val="423D6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1261"/>
          <p:cNvGrpSpPr>
            <a:grpSpLocks/>
          </p:cNvGrpSpPr>
          <p:nvPr/>
        </p:nvGrpSpPr>
        <p:grpSpPr bwMode="auto">
          <a:xfrm>
            <a:off x="2741386" y="1232475"/>
            <a:ext cx="2798095" cy="5500010"/>
            <a:chOff x="3836870" y="1293963"/>
            <a:chExt cx="3916015" cy="5774169"/>
          </a:xfrm>
        </p:grpSpPr>
        <p:sp>
          <p:nvSpPr>
            <p:cNvPr id="7" name="平行四边形 3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830630" y="2497378"/>
              <a:ext cx="469858" cy="268307"/>
            </a:xfrm>
            <a:prstGeom prst="parallelogram">
              <a:avLst>
                <a:gd name="adj" fmla="val 55395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8" name="平行四边形 4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506808" y="2367193"/>
              <a:ext cx="47620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9" name="平行四边形 5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182987" y="2240184"/>
              <a:ext cx="476208" cy="268307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10" name="平行四边形 6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862341" y="2111586"/>
              <a:ext cx="46985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平行四边形 7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540106" y="1981401"/>
              <a:ext cx="469858" cy="268308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平行四边形 8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217873" y="1851217"/>
              <a:ext cx="469858" cy="268308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平行四边形 9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4890877" y="1724207"/>
              <a:ext cx="47620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平行四边形 10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4570230" y="1594022"/>
              <a:ext cx="46985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任意多边形 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717854" y="1862330"/>
              <a:ext cx="2585809" cy="2309985"/>
            </a:xfrm>
            <a:custGeom>
              <a:avLst/>
              <a:gdLst>
                <a:gd name="connsiteX0" fmla="*/ 5745 w 2309807"/>
                <a:gd name="connsiteY0" fmla="*/ 1734172 h 2064573"/>
                <a:gd name="connsiteX1" fmla="*/ 139045 w 2309807"/>
                <a:gd name="connsiteY1" fmla="*/ 1974807 h 2064573"/>
                <a:gd name="connsiteX2" fmla="*/ 425892 w 2309807"/>
                <a:gd name="connsiteY2" fmla="*/ 1974807 h 2064573"/>
                <a:gd name="connsiteX3" fmla="*/ 292592 w 2309807"/>
                <a:gd name="connsiteY3" fmla="*/ 1734172 h 2064573"/>
                <a:gd name="connsiteX4" fmla="*/ 579879 w 2309807"/>
                <a:gd name="connsiteY4" fmla="*/ 1505363 h 2064573"/>
                <a:gd name="connsiteX5" fmla="*/ 712622 w 2309807"/>
                <a:gd name="connsiteY5" fmla="*/ 1744994 h 2064573"/>
                <a:gd name="connsiteX6" fmla="*/ 714974 w 2309807"/>
                <a:gd name="connsiteY6" fmla="*/ 1744994 h 2064573"/>
                <a:gd name="connsiteX7" fmla="*/ 714974 w 2309807"/>
                <a:gd name="connsiteY7" fmla="*/ 1857899 h 2064573"/>
                <a:gd name="connsiteX8" fmla="*/ 713646 w 2309807"/>
                <a:gd name="connsiteY8" fmla="*/ 1855502 h 2064573"/>
                <a:gd name="connsiteX9" fmla="*/ 713646 w 2309807"/>
                <a:gd name="connsiteY9" fmla="*/ 1748198 h 2064573"/>
                <a:gd name="connsiteX10" fmla="*/ 1508256 w 2309807"/>
                <a:gd name="connsiteY10" fmla="*/ 1386948 h 2064573"/>
                <a:gd name="connsiteX11" fmla="*/ 1580691 w 2309807"/>
                <a:gd name="connsiteY11" fmla="*/ 1513434 h 2064573"/>
                <a:gd name="connsiteX12" fmla="*/ 1578323 w 2309807"/>
                <a:gd name="connsiteY12" fmla="*/ 1513434 h 2064573"/>
                <a:gd name="connsiteX13" fmla="*/ 1867143 w 2309807"/>
                <a:gd name="connsiteY13" fmla="*/ 1285048 h 2064573"/>
                <a:gd name="connsiteX14" fmla="*/ 1869877 w 2309807"/>
                <a:gd name="connsiteY14" fmla="*/ 1285048 h 2064573"/>
                <a:gd name="connsiteX15" fmla="*/ 1869877 w 2309807"/>
                <a:gd name="connsiteY15" fmla="*/ 1397943 h 2064573"/>
                <a:gd name="connsiteX16" fmla="*/ 1869080 w 2309807"/>
                <a:gd name="connsiteY16" fmla="*/ 1397943 h 2064573"/>
                <a:gd name="connsiteX17" fmla="*/ 1869080 w 2309807"/>
                <a:gd name="connsiteY17" fmla="*/ 1288565 h 2064573"/>
                <a:gd name="connsiteX18" fmla="*/ 0 w 2309807"/>
                <a:gd name="connsiteY18" fmla="*/ 0 h 2064573"/>
                <a:gd name="connsiteX19" fmla="*/ 288726 w 2309807"/>
                <a:gd name="connsiteY19" fmla="*/ 0 h 2064573"/>
                <a:gd name="connsiteX20" fmla="*/ 288726 w 2309807"/>
                <a:gd name="connsiteY20" fmla="*/ 115490 h 2064573"/>
                <a:gd name="connsiteX21" fmla="*/ 577452 w 2309807"/>
                <a:gd name="connsiteY21" fmla="*/ 115490 h 2064573"/>
                <a:gd name="connsiteX22" fmla="*/ 577452 w 2309807"/>
                <a:gd name="connsiteY22" fmla="*/ 230981 h 2064573"/>
                <a:gd name="connsiteX23" fmla="*/ 866178 w 2309807"/>
                <a:gd name="connsiteY23" fmla="*/ 230981 h 2064573"/>
                <a:gd name="connsiteX24" fmla="*/ 866178 w 2309807"/>
                <a:gd name="connsiteY24" fmla="*/ 346471 h 2064573"/>
                <a:gd name="connsiteX25" fmla="*/ 1154904 w 2309807"/>
                <a:gd name="connsiteY25" fmla="*/ 346471 h 2064573"/>
                <a:gd name="connsiteX26" fmla="*/ 1154904 w 2309807"/>
                <a:gd name="connsiteY26" fmla="*/ 461962 h 2064573"/>
                <a:gd name="connsiteX27" fmla="*/ 1443630 w 2309807"/>
                <a:gd name="connsiteY27" fmla="*/ 461962 h 2064573"/>
                <a:gd name="connsiteX28" fmla="*/ 1443630 w 2309807"/>
                <a:gd name="connsiteY28" fmla="*/ 577452 h 2064573"/>
                <a:gd name="connsiteX29" fmla="*/ 1732355 w 2309807"/>
                <a:gd name="connsiteY29" fmla="*/ 577452 h 2064573"/>
                <a:gd name="connsiteX30" fmla="*/ 1732355 w 2309807"/>
                <a:gd name="connsiteY30" fmla="*/ 692942 h 2064573"/>
                <a:gd name="connsiteX31" fmla="*/ 2021081 w 2309807"/>
                <a:gd name="connsiteY31" fmla="*/ 692942 h 2064573"/>
                <a:gd name="connsiteX32" fmla="*/ 2021081 w 2309807"/>
                <a:gd name="connsiteY32" fmla="*/ 809075 h 2064573"/>
                <a:gd name="connsiteX33" fmla="*/ 2309807 w 2309807"/>
                <a:gd name="connsiteY33" fmla="*/ 809075 h 2064573"/>
                <a:gd name="connsiteX34" fmla="*/ 2309807 w 2309807"/>
                <a:gd name="connsiteY34" fmla="*/ 928060 h 2064573"/>
                <a:gd name="connsiteX35" fmla="*/ 2024849 w 2309807"/>
                <a:gd name="connsiteY35" fmla="*/ 928060 h 2064573"/>
                <a:gd name="connsiteX36" fmla="*/ 2158149 w 2309807"/>
                <a:gd name="connsiteY36" fmla="*/ 1168695 h 2064573"/>
                <a:gd name="connsiteX37" fmla="*/ 2158603 w 2309807"/>
                <a:gd name="connsiteY37" fmla="*/ 1168695 h 2064573"/>
                <a:gd name="connsiteX38" fmla="*/ 2158603 w 2309807"/>
                <a:gd name="connsiteY38" fmla="*/ 1282453 h 2064573"/>
                <a:gd name="connsiteX39" fmla="*/ 2158098 w 2309807"/>
                <a:gd name="connsiteY39" fmla="*/ 1282453 h 2064573"/>
                <a:gd name="connsiteX40" fmla="*/ 2158098 w 2309807"/>
                <a:gd name="connsiteY40" fmla="*/ 1171896 h 2064573"/>
                <a:gd name="connsiteX41" fmla="*/ 2023780 w 2309807"/>
                <a:gd name="connsiteY41" fmla="*/ 928060 h 2064573"/>
                <a:gd name="connsiteX42" fmla="*/ 2023780 w 2309807"/>
                <a:gd name="connsiteY42" fmla="*/ 1041212 h 2064573"/>
                <a:gd name="connsiteX43" fmla="*/ 2156669 w 2309807"/>
                <a:gd name="connsiteY43" fmla="*/ 1282453 h 2064573"/>
                <a:gd name="connsiteX44" fmla="*/ 2156654 w 2309807"/>
                <a:gd name="connsiteY44" fmla="*/ 1282453 h 2064573"/>
                <a:gd name="connsiteX45" fmla="*/ 2024791 w 2309807"/>
                <a:gd name="connsiteY45" fmla="*/ 1044413 h 2064573"/>
                <a:gd name="connsiteX46" fmla="*/ 1733479 w 2309807"/>
                <a:gd name="connsiteY46" fmla="*/ 1044413 h 2064573"/>
                <a:gd name="connsiteX47" fmla="*/ 1734761 w 2309807"/>
                <a:gd name="connsiteY47" fmla="*/ 1046727 h 2064573"/>
                <a:gd name="connsiteX48" fmla="*/ 1734761 w 2309807"/>
                <a:gd name="connsiteY48" fmla="*/ 1155478 h 2064573"/>
                <a:gd name="connsiteX49" fmla="*/ 1868325 w 2309807"/>
                <a:gd name="connsiteY49" fmla="*/ 1397943 h 2064573"/>
                <a:gd name="connsiteX50" fmla="*/ 1581151 w 2309807"/>
                <a:gd name="connsiteY50" fmla="*/ 1397943 h 2064573"/>
                <a:gd name="connsiteX51" fmla="*/ 1581151 w 2309807"/>
                <a:gd name="connsiteY51" fmla="*/ 1513434 h 2064573"/>
                <a:gd name="connsiteX52" fmla="*/ 1580958 w 2309807"/>
                <a:gd name="connsiteY52" fmla="*/ 1513434 h 2064573"/>
                <a:gd name="connsiteX53" fmla="*/ 1580958 w 2309807"/>
                <a:gd name="connsiteY53" fmla="*/ 1397403 h 2064573"/>
                <a:gd name="connsiteX54" fmla="*/ 1867165 w 2309807"/>
                <a:gd name="connsiteY54" fmla="*/ 1397403 h 2064573"/>
                <a:gd name="connsiteX55" fmla="*/ 1733865 w 2309807"/>
                <a:gd name="connsiteY55" fmla="*/ 1156768 h 2064573"/>
                <a:gd name="connsiteX56" fmla="*/ 1447016 w 2309807"/>
                <a:gd name="connsiteY56" fmla="*/ 1156768 h 2064573"/>
                <a:gd name="connsiteX57" fmla="*/ 1514070 w 2309807"/>
                <a:gd name="connsiteY57" fmla="*/ 1277814 h 2064573"/>
                <a:gd name="connsiteX58" fmla="*/ 1443292 w 2309807"/>
                <a:gd name="connsiteY58" fmla="*/ 1154223 h 2064573"/>
                <a:gd name="connsiteX59" fmla="*/ 1443292 w 2309807"/>
                <a:gd name="connsiteY59" fmla="*/ 1273263 h 2064573"/>
                <a:gd name="connsiteX60" fmla="*/ 1158422 w 2309807"/>
                <a:gd name="connsiteY60" fmla="*/ 1273263 h 2064573"/>
                <a:gd name="connsiteX61" fmla="*/ 1291721 w 2309807"/>
                <a:gd name="connsiteY61" fmla="*/ 1513897 h 2064573"/>
                <a:gd name="connsiteX62" fmla="*/ 1292426 w 2309807"/>
                <a:gd name="connsiteY62" fmla="*/ 1513897 h 2064573"/>
                <a:gd name="connsiteX63" fmla="*/ 1292426 w 2309807"/>
                <a:gd name="connsiteY63" fmla="*/ 1516528 h 2064573"/>
                <a:gd name="connsiteX64" fmla="*/ 1158421 w 2309807"/>
                <a:gd name="connsiteY64" fmla="*/ 1273262 h 2064573"/>
                <a:gd name="connsiteX65" fmla="*/ 1158421 w 2309807"/>
                <a:gd name="connsiteY65" fmla="*/ 1386570 h 2064573"/>
                <a:gd name="connsiteX66" fmla="*/ 1291924 w 2309807"/>
                <a:gd name="connsiteY66" fmla="*/ 1628924 h 2064573"/>
                <a:gd name="connsiteX67" fmla="*/ 1290004 w 2309807"/>
                <a:gd name="connsiteY67" fmla="*/ 1628924 h 2064573"/>
                <a:gd name="connsiteX68" fmla="*/ 1157523 w 2309807"/>
                <a:gd name="connsiteY68" fmla="*/ 1389768 h 2064573"/>
                <a:gd name="connsiteX69" fmla="*/ 870676 w 2309807"/>
                <a:gd name="connsiteY69" fmla="*/ 1389768 h 2064573"/>
                <a:gd name="connsiteX70" fmla="*/ 1003700 w 2309807"/>
                <a:gd name="connsiteY70" fmla="*/ 1629905 h 2064573"/>
                <a:gd name="connsiteX71" fmla="*/ 1003700 w 2309807"/>
                <a:gd name="connsiteY71" fmla="*/ 1742658 h 2064573"/>
                <a:gd name="connsiteX72" fmla="*/ 1001384 w 2309807"/>
                <a:gd name="connsiteY72" fmla="*/ 1738477 h 2064573"/>
                <a:gd name="connsiteX73" fmla="*/ 1001384 w 2309807"/>
                <a:gd name="connsiteY73" fmla="*/ 1627054 h 2064573"/>
                <a:gd name="connsiteX74" fmla="*/ 870674 w 2309807"/>
                <a:gd name="connsiteY74" fmla="*/ 1389768 h 2064573"/>
                <a:gd name="connsiteX75" fmla="*/ 870674 w 2309807"/>
                <a:gd name="connsiteY75" fmla="*/ 1504360 h 2064573"/>
                <a:gd name="connsiteX76" fmla="*/ 579326 w 2309807"/>
                <a:gd name="connsiteY76" fmla="*/ 1504360 h 2064573"/>
                <a:gd name="connsiteX77" fmla="*/ 579325 w 2309807"/>
                <a:gd name="connsiteY77" fmla="*/ 1504358 h 2064573"/>
                <a:gd name="connsiteX78" fmla="*/ 579325 w 2309807"/>
                <a:gd name="connsiteY78" fmla="*/ 1504360 h 2064573"/>
                <a:gd name="connsiteX79" fmla="*/ 579323 w 2309807"/>
                <a:gd name="connsiteY79" fmla="*/ 1504360 h 2064573"/>
                <a:gd name="connsiteX80" fmla="*/ 579325 w 2309807"/>
                <a:gd name="connsiteY80" fmla="*/ 1504363 h 2064573"/>
                <a:gd name="connsiteX81" fmla="*/ 579325 w 2309807"/>
                <a:gd name="connsiteY81" fmla="*/ 1615103 h 2064573"/>
                <a:gd name="connsiteX82" fmla="*/ 581090 w 2309807"/>
                <a:gd name="connsiteY82" fmla="*/ 1618307 h 2064573"/>
                <a:gd name="connsiteX83" fmla="*/ 289880 w 2309807"/>
                <a:gd name="connsiteY83" fmla="*/ 1618307 h 2064573"/>
                <a:gd name="connsiteX84" fmla="*/ 291582 w 2309807"/>
                <a:gd name="connsiteY84" fmla="*/ 1621378 h 2064573"/>
                <a:gd name="connsiteX85" fmla="*/ 291582 w 2309807"/>
                <a:gd name="connsiteY85" fmla="*/ 1730973 h 2064573"/>
                <a:gd name="connsiteX86" fmla="*/ 425900 w 2309807"/>
                <a:gd name="connsiteY86" fmla="*/ 1974808 h 2064573"/>
                <a:gd name="connsiteX87" fmla="*/ 425900 w 2309807"/>
                <a:gd name="connsiteY87" fmla="*/ 1864057 h 2064573"/>
                <a:gd name="connsiteX88" fmla="*/ 405651 w 2309807"/>
                <a:gd name="connsiteY88" fmla="*/ 1827298 h 2064573"/>
                <a:gd name="connsiteX89" fmla="*/ 423180 w 2309807"/>
                <a:gd name="connsiteY89" fmla="*/ 1858942 h 2064573"/>
                <a:gd name="connsiteX90" fmla="*/ 713645 w 2309807"/>
                <a:gd name="connsiteY90" fmla="*/ 1858942 h 2064573"/>
                <a:gd name="connsiteX91" fmla="*/ 713646 w 2309807"/>
                <a:gd name="connsiteY91" fmla="*/ 1858943 h 2064573"/>
                <a:gd name="connsiteX92" fmla="*/ 713646 w 2309807"/>
                <a:gd name="connsiteY92" fmla="*/ 1858942 h 2064573"/>
                <a:gd name="connsiteX93" fmla="*/ 714974 w 2309807"/>
                <a:gd name="connsiteY93" fmla="*/ 1858942 h 2064573"/>
                <a:gd name="connsiteX94" fmla="*/ 714974 w 2309807"/>
                <a:gd name="connsiteY94" fmla="*/ 1859905 h 2064573"/>
                <a:gd name="connsiteX95" fmla="*/ 426248 w 2309807"/>
                <a:gd name="connsiteY95" fmla="*/ 1859905 h 2064573"/>
                <a:gd name="connsiteX96" fmla="*/ 426248 w 2309807"/>
                <a:gd name="connsiteY96" fmla="*/ 1976038 h 2064573"/>
                <a:gd name="connsiteX97" fmla="*/ 137522 w 2309807"/>
                <a:gd name="connsiteY97" fmla="*/ 1976038 h 2064573"/>
                <a:gd name="connsiteX98" fmla="*/ 137522 w 2309807"/>
                <a:gd name="connsiteY98" fmla="*/ 1976590 h 2064573"/>
                <a:gd name="connsiteX99" fmla="*/ 5732 w 2309807"/>
                <a:gd name="connsiteY99" fmla="*/ 1734174 h 2064573"/>
                <a:gd name="connsiteX100" fmla="*/ 5732 w 2309807"/>
                <a:gd name="connsiteY100" fmla="*/ 2064573 h 2064573"/>
                <a:gd name="connsiteX101" fmla="*/ 0 w 2309807"/>
                <a:gd name="connsiteY101" fmla="*/ 2064573 h 2064573"/>
                <a:gd name="connsiteX102" fmla="*/ 0 w 2309807"/>
                <a:gd name="connsiteY102" fmla="*/ 1149129 h 2064573"/>
                <a:gd name="connsiteX103" fmla="*/ 0 w 2309807"/>
                <a:gd name="connsiteY103" fmla="*/ 1149128 h 2064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2309807" h="2064573">
                  <a:moveTo>
                    <a:pt x="5745" y="1734172"/>
                  </a:moveTo>
                  <a:lnTo>
                    <a:pt x="139045" y="1974807"/>
                  </a:lnTo>
                  <a:lnTo>
                    <a:pt x="425892" y="1974807"/>
                  </a:lnTo>
                  <a:lnTo>
                    <a:pt x="292592" y="1734172"/>
                  </a:lnTo>
                  <a:close/>
                  <a:moveTo>
                    <a:pt x="579879" y="1505363"/>
                  </a:moveTo>
                  <a:lnTo>
                    <a:pt x="712622" y="1744994"/>
                  </a:lnTo>
                  <a:lnTo>
                    <a:pt x="714974" y="1744994"/>
                  </a:lnTo>
                  <a:lnTo>
                    <a:pt x="714974" y="1857899"/>
                  </a:lnTo>
                  <a:lnTo>
                    <a:pt x="713646" y="1855502"/>
                  </a:lnTo>
                  <a:lnTo>
                    <a:pt x="713646" y="1748198"/>
                  </a:lnTo>
                  <a:close/>
                  <a:moveTo>
                    <a:pt x="1508256" y="1386948"/>
                  </a:moveTo>
                  <a:lnTo>
                    <a:pt x="1580691" y="1513434"/>
                  </a:lnTo>
                  <a:lnTo>
                    <a:pt x="1578323" y="1513434"/>
                  </a:lnTo>
                  <a:close/>
                  <a:moveTo>
                    <a:pt x="1867143" y="1285048"/>
                  </a:moveTo>
                  <a:lnTo>
                    <a:pt x="1869877" y="1285048"/>
                  </a:lnTo>
                  <a:lnTo>
                    <a:pt x="1869877" y="1397943"/>
                  </a:lnTo>
                  <a:lnTo>
                    <a:pt x="1869080" y="1397943"/>
                  </a:lnTo>
                  <a:lnTo>
                    <a:pt x="1869080" y="1288565"/>
                  </a:lnTo>
                  <a:close/>
                  <a:moveTo>
                    <a:pt x="0" y="0"/>
                  </a:moveTo>
                  <a:lnTo>
                    <a:pt x="288726" y="0"/>
                  </a:lnTo>
                  <a:lnTo>
                    <a:pt x="288726" y="115490"/>
                  </a:lnTo>
                  <a:lnTo>
                    <a:pt x="577452" y="115490"/>
                  </a:lnTo>
                  <a:lnTo>
                    <a:pt x="577452" y="230981"/>
                  </a:lnTo>
                  <a:lnTo>
                    <a:pt x="866178" y="230981"/>
                  </a:lnTo>
                  <a:lnTo>
                    <a:pt x="866178" y="346471"/>
                  </a:lnTo>
                  <a:lnTo>
                    <a:pt x="1154904" y="346471"/>
                  </a:lnTo>
                  <a:lnTo>
                    <a:pt x="1154904" y="461962"/>
                  </a:lnTo>
                  <a:lnTo>
                    <a:pt x="1443630" y="461962"/>
                  </a:lnTo>
                  <a:lnTo>
                    <a:pt x="1443630" y="577452"/>
                  </a:lnTo>
                  <a:lnTo>
                    <a:pt x="1732355" y="577452"/>
                  </a:lnTo>
                  <a:lnTo>
                    <a:pt x="1732355" y="692942"/>
                  </a:lnTo>
                  <a:lnTo>
                    <a:pt x="2021081" y="692942"/>
                  </a:lnTo>
                  <a:lnTo>
                    <a:pt x="2021081" y="809075"/>
                  </a:lnTo>
                  <a:lnTo>
                    <a:pt x="2309807" y="809075"/>
                  </a:lnTo>
                  <a:lnTo>
                    <a:pt x="2309807" y="928060"/>
                  </a:lnTo>
                  <a:lnTo>
                    <a:pt x="2024849" y="928060"/>
                  </a:lnTo>
                  <a:lnTo>
                    <a:pt x="2158149" y="1168695"/>
                  </a:lnTo>
                  <a:lnTo>
                    <a:pt x="2158603" y="1168695"/>
                  </a:lnTo>
                  <a:lnTo>
                    <a:pt x="2158603" y="1282453"/>
                  </a:lnTo>
                  <a:lnTo>
                    <a:pt x="2158098" y="1282453"/>
                  </a:lnTo>
                  <a:lnTo>
                    <a:pt x="2158098" y="1171896"/>
                  </a:lnTo>
                  <a:lnTo>
                    <a:pt x="2023780" y="928060"/>
                  </a:lnTo>
                  <a:lnTo>
                    <a:pt x="2023780" y="1041212"/>
                  </a:lnTo>
                  <a:lnTo>
                    <a:pt x="2156669" y="1282453"/>
                  </a:lnTo>
                  <a:lnTo>
                    <a:pt x="2156654" y="1282453"/>
                  </a:lnTo>
                  <a:lnTo>
                    <a:pt x="2024791" y="1044413"/>
                  </a:lnTo>
                  <a:lnTo>
                    <a:pt x="1733479" y="1044413"/>
                  </a:lnTo>
                  <a:lnTo>
                    <a:pt x="1734761" y="1046727"/>
                  </a:lnTo>
                  <a:lnTo>
                    <a:pt x="1734761" y="1155478"/>
                  </a:lnTo>
                  <a:lnTo>
                    <a:pt x="1868325" y="1397943"/>
                  </a:lnTo>
                  <a:lnTo>
                    <a:pt x="1581151" y="1397943"/>
                  </a:lnTo>
                  <a:lnTo>
                    <a:pt x="1581151" y="1513434"/>
                  </a:lnTo>
                  <a:lnTo>
                    <a:pt x="1580958" y="1513434"/>
                  </a:lnTo>
                  <a:lnTo>
                    <a:pt x="1580958" y="1397403"/>
                  </a:lnTo>
                  <a:lnTo>
                    <a:pt x="1867165" y="1397403"/>
                  </a:lnTo>
                  <a:lnTo>
                    <a:pt x="1733865" y="1156768"/>
                  </a:lnTo>
                  <a:lnTo>
                    <a:pt x="1447016" y="1156768"/>
                  </a:lnTo>
                  <a:lnTo>
                    <a:pt x="1514070" y="1277814"/>
                  </a:lnTo>
                  <a:lnTo>
                    <a:pt x="1443292" y="1154223"/>
                  </a:lnTo>
                  <a:lnTo>
                    <a:pt x="1443292" y="1273263"/>
                  </a:lnTo>
                  <a:lnTo>
                    <a:pt x="1158422" y="1273263"/>
                  </a:lnTo>
                  <a:lnTo>
                    <a:pt x="1291721" y="1513897"/>
                  </a:lnTo>
                  <a:lnTo>
                    <a:pt x="1292426" y="1513897"/>
                  </a:lnTo>
                  <a:lnTo>
                    <a:pt x="1292426" y="1516528"/>
                  </a:lnTo>
                  <a:lnTo>
                    <a:pt x="1158421" y="1273262"/>
                  </a:lnTo>
                  <a:lnTo>
                    <a:pt x="1158421" y="1386570"/>
                  </a:lnTo>
                  <a:lnTo>
                    <a:pt x="1291924" y="1628924"/>
                  </a:lnTo>
                  <a:lnTo>
                    <a:pt x="1290004" y="1628924"/>
                  </a:lnTo>
                  <a:lnTo>
                    <a:pt x="1157523" y="1389768"/>
                  </a:lnTo>
                  <a:lnTo>
                    <a:pt x="870676" y="1389768"/>
                  </a:lnTo>
                  <a:lnTo>
                    <a:pt x="1003700" y="1629905"/>
                  </a:lnTo>
                  <a:lnTo>
                    <a:pt x="1003700" y="1742658"/>
                  </a:lnTo>
                  <a:lnTo>
                    <a:pt x="1001384" y="1738477"/>
                  </a:lnTo>
                  <a:lnTo>
                    <a:pt x="1001384" y="1627054"/>
                  </a:lnTo>
                  <a:lnTo>
                    <a:pt x="870674" y="1389768"/>
                  </a:lnTo>
                  <a:lnTo>
                    <a:pt x="870674" y="1504360"/>
                  </a:lnTo>
                  <a:lnTo>
                    <a:pt x="579326" y="1504360"/>
                  </a:lnTo>
                  <a:lnTo>
                    <a:pt x="579325" y="1504358"/>
                  </a:lnTo>
                  <a:lnTo>
                    <a:pt x="579325" y="1504360"/>
                  </a:lnTo>
                  <a:lnTo>
                    <a:pt x="579323" y="1504360"/>
                  </a:lnTo>
                  <a:lnTo>
                    <a:pt x="579325" y="1504363"/>
                  </a:lnTo>
                  <a:lnTo>
                    <a:pt x="579325" y="1615103"/>
                  </a:lnTo>
                  <a:lnTo>
                    <a:pt x="581090" y="1618307"/>
                  </a:lnTo>
                  <a:lnTo>
                    <a:pt x="289880" y="1618307"/>
                  </a:lnTo>
                  <a:lnTo>
                    <a:pt x="291582" y="1621378"/>
                  </a:lnTo>
                  <a:lnTo>
                    <a:pt x="291582" y="1730973"/>
                  </a:lnTo>
                  <a:lnTo>
                    <a:pt x="425900" y="1974808"/>
                  </a:lnTo>
                  <a:lnTo>
                    <a:pt x="425900" y="1864057"/>
                  </a:lnTo>
                  <a:lnTo>
                    <a:pt x="405651" y="1827298"/>
                  </a:lnTo>
                  <a:lnTo>
                    <a:pt x="423180" y="1858942"/>
                  </a:lnTo>
                  <a:lnTo>
                    <a:pt x="713645" y="1858942"/>
                  </a:lnTo>
                  <a:lnTo>
                    <a:pt x="713646" y="1858943"/>
                  </a:lnTo>
                  <a:lnTo>
                    <a:pt x="713646" y="1858942"/>
                  </a:lnTo>
                  <a:lnTo>
                    <a:pt x="714974" y="1858942"/>
                  </a:lnTo>
                  <a:lnTo>
                    <a:pt x="714974" y="1859905"/>
                  </a:lnTo>
                  <a:lnTo>
                    <a:pt x="426248" y="1859905"/>
                  </a:lnTo>
                  <a:lnTo>
                    <a:pt x="426248" y="1976038"/>
                  </a:lnTo>
                  <a:lnTo>
                    <a:pt x="137522" y="1976038"/>
                  </a:lnTo>
                  <a:lnTo>
                    <a:pt x="137522" y="1976590"/>
                  </a:lnTo>
                  <a:lnTo>
                    <a:pt x="5732" y="1734174"/>
                  </a:lnTo>
                  <a:lnTo>
                    <a:pt x="5732" y="2064573"/>
                  </a:lnTo>
                  <a:lnTo>
                    <a:pt x="0" y="2064573"/>
                  </a:lnTo>
                  <a:lnTo>
                    <a:pt x="0" y="1149129"/>
                  </a:lnTo>
                  <a:lnTo>
                    <a:pt x="0" y="1149128"/>
                  </a:lnTo>
                  <a:close/>
                </a:path>
              </a:pathLst>
            </a:custGeom>
            <a:solidFill>
              <a:srgbClr val="CDCD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平行四边形 12">
              <a:extLst>
                <a:ext uri="{FF2B5EF4-FFF2-40B4-BE49-F238E27FC236}"/>
              </a:extLst>
            </p:cNvPr>
            <p:cNvSpPr/>
            <p:nvPr/>
          </p:nvSpPr>
          <p:spPr>
            <a:xfrm rot="16200000" flipH="1" flipV="1">
              <a:off x="2322944" y="3846072"/>
              <a:ext cx="4643784" cy="149212"/>
            </a:xfrm>
            <a:prstGeom prst="parallelogram">
              <a:avLst>
                <a:gd name="adj" fmla="val 183941"/>
              </a:avLst>
            </a:prstGeom>
            <a:solidFill>
              <a:srgbClr val="BABA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平行四边形 13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4716267" y="3805576"/>
              <a:ext cx="471445" cy="268307"/>
            </a:xfrm>
            <a:prstGeom prst="parallelogram">
              <a:avLst>
                <a:gd name="adj" fmla="val 55395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18" name="平行四边形 14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4913860" y="3800031"/>
              <a:ext cx="396905" cy="150799"/>
            </a:xfrm>
            <a:prstGeom prst="parallelogram">
              <a:avLst>
                <a:gd name="adj" fmla="val 181535"/>
              </a:avLst>
            </a:prstGeom>
            <a:gradFill flip="none" rotWithShape="1">
              <a:gsLst>
                <a:gs pos="0">
                  <a:schemeClr val="bg1">
                    <a:lumMod val="50000"/>
                    <a:alpha val="82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19" name="平行四边形 15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035326" y="3675391"/>
              <a:ext cx="47620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0" name="平行四边形 16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235301" y="3672228"/>
              <a:ext cx="396905" cy="149212"/>
            </a:xfrm>
            <a:prstGeom prst="parallelogram">
              <a:avLst>
                <a:gd name="adj" fmla="val 181535"/>
              </a:avLst>
            </a:prstGeom>
            <a:gradFill>
              <a:gsLst>
                <a:gs pos="0">
                  <a:schemeClr val="bg1">
                    <a:lumMod val="50000"/>
                    <a:alpha val="82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1" name="平行四边形 17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359147" y="3548381"/>
              <a:ext cx="476208" cy="268307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2" name="平行四边形 18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559122" y="3545218"/>
              <a:ext cx="396905" cy="146037"/>
            </a:xfrm>
            <a:prstGeom prst="parallelogram">
              <a:avLst>
                <a:gd name="adj" fmla="val 181535"/>
              </a:avLst>
            </a:prstGeom>
            <a:gradFill>
              <a:gsLst>
                <a:gs pos="0">
                  <a:schemeClr val="bg1">
                    <a:lumMod val="50000"/>
                    <a:alpha val="82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3" name="平行四边形 19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684556" y="3419784"/>
              <a:ext cx="469858" cy="268308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4" name="平行四边形 20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882943" y="3413446"/>
              <a:ext cx="398493" cy="150800"/>
            </a:xfrm>
            <a:prstGeom prst="parallelogram">
              <a:avLst>
                <a:gd name="adj" fmla="val 181535"/>
              </a:avLst>
            </a:prstGeom>
            <a:gradFill>
              <a:gsLst>
                <a:gs pos="0">
                  <a:schemeClr val="bg1">
                    <a:lumMod val="50000"/>
                    <a:alpha val="82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5" name="平行四边形 21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006790" y="3289599"/>
              <a:ext cx="469858" cy="268308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6" name="平行四边形 22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6202003" y="3283261"/>
              <a:ext cx="400080" cy="149212"/>
            </a:xfrm>
            <a:prstGeom prst="parallelogram">
              <a:avLst>
                <a:gd name="adj" fmla="val 181535"/>
              </a:avLst>
            </a:prstGeom>
            <a:gradFill>
              <a:gsLst>
                <a:gs pos="0">
                  <a:schemeClr val="bg1">
                    <a:lumMod val="50000"/>
                    <a:alpha val="82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7" name="平行四边形 23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330611" y="3157827"/>
              <a:ext cx="46985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8" name="平行四边形 24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6528999" y="3156251"/>
              <a:ext cx="396905" cy="149212"/>
            </a:xfrm>
            <a:prstGeom prst="parallelogram">
              <a:avLst>
                <a:gd name="adj" fmla="val 181535"/>
              </a:avLst>
            </a:prstGeom>
            <a:gradFill>
              <a:gsLst>
                <a:gs pos="0">
                  <a:schemeClr val="bg1">
                    <a:lumMod val="50000"/>
                    <a:alpha val="82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29" name="平行四边形 25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651258" y="3032405"/>
              <a:ext cx="474621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0" name="平行四边形 26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6850439" y="3026860"/>
              <a:ext cx="400080" cy="150800"/>
            </a:xfrm>
            <a:prstGeom prst="parallelogram">
              <a:avLst>
                <a:gd name="adj" fmla="val 181535"/>
              </a:avLst>
            </a:prstGeom>
            <a:gradFill>
              <a:gsLst>
                <a:gs pos="0">
                  <a:schemeClr val="bg1">
                    <a:lumMod val="50000"/>
                    <a:alpha val="82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1" name="平行四边形 27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976667" y="2902220"/>
              <a:ext cx="46985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2" name="任意多边形 28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4863891" y="3170528"/>
              <a:ext cx="2585809" cy="2084543"/>
            </a:xfrm>
            <a:custGeom>
              <a:avLst/>
              <a:gdLst>
                <a:gd name="connsiteX0" fmla="*/ 440516 w 2309807"/>
                <a:gd name="connsiteY0" fmla="*/ 1861894 h 1862856"/>
                <a:gd name="connsiteX1" fmla="*/ 216019 w 2309807"/>
                <a:gd name="connsiteY1" fmla="*/ 1861894 h 1862856"/>
                <a:gd name="connsiteX2" fmla="*/ 215486 w 2309807"/>
                <a:gd name="connsiteY2" fmla="*/ 1862856 h 1862856"/>
                <a:gd name="connsiteX3" fmla="*/ 440516 w 2309807"/>
                <a:gd name="connsiteY3" fmla="*/ 1862856 h 1862856"/>
                <a:gd name="connsiteX4" fmla="*/ 1017967 w 2309807"/>
                <a:gd name="connsiteY4" fmla="*/ 1631189 h 1862856"/>
                <a:gd name="connsiteX5" fmla="*/ 1017586 w 2309807"/>
                <a:gd name="connsiteY5" fmla="*/ 1631876 h 1862856"/>
                <a:gd name="connsiteX6" fmla="*/ 1017967 w 2309807"/>
                <a:gd name="connsiteY6" fmla="*/ 1631876 h 1862856"/>
                <a:gd name="connsiteX7" fmla="*/ 1306693 w 2309807"/>
                <a:gd name="connsiteY7" fmla="*/ 1512912 h 1862856"/>
                <a:gd name="connsiteX8" fmla="*/ 1304769 w 2309807"/>
                <a:gd name="connsiteY8" fmla="*/ 1516385 h 1862856"/>
                <a:gd name="connsiteX9" fmla="*/ 1306693 w 2309807"/>
                <a:gd name="connsiteY9" fmla="*/ 1516385 h 1862856"/>
                <a:gd name="connsiteX10" fmla="*/ 1595419 w 2309807"/>
                <a:gd name="connsiteY10" fmla="*/ 1396182 h 1862856"/>
                <a:gd name="connsiteX11" fmla="*/ 1593107 w 2309807"/>
                <a:gd name="connsiteY11" fmla="*/ 1400356 h 1862856"/>
                <a:gd name="connsiteX12" fmla="*/ 1369044 w 2309807"/>
                <a:gd name="connsiteY12" fmla="*/ 1400356 h 1862856"/>
                <a:gd name="connsiteX13" fmla="*/ 1368745 w 2309807"/>
                <a:gd name="connsiteY13" fmla="*/ 1400895 h 1862856"/>
                <a:gd name="connsiteX14" fmla="*/ 1595419 w 2309807"/>
                <a:gd name="connsiteY14" fmla="*/ 1400895 h 1862856"/>
                <a:gd name="connsiteX15" fmla="*/ 288726 w 2309807"/>
                <a:gd name="connsiteY15" fmla="*/ 0 h 1862856"/>
                <a:gd name="connsiteX16" fmla="*/ 0 w 2309807"/>
                <a:gd name="connsiteY16" fmla="*/ 0 h 1862856"/>
                <a:gd name="connsiteX17" fmla="*/ 0 w 2309807"/>
                <a:gd name="connsiteY17" fmla="*/ 1149129 h 1862856"/>
                <a:gd name="connsiteX18" fmla="*/ 2325 w 2309807"/>
                <a:gd name="connsiteY18" fmla="*/ 1149129 h 1862856"/>
                <a:gd name="connsiteX19" fmla="*/ 2325 w 2309807"/>
                <a:gd name="connsiteY19" fmla="*/ 1737124 h 1862856"/>
                <a:gd name="connsiteX20" fmla="*/ 218232 w 2309807"/>
                <a:gd name="connsiteY20" fmla="*/ 1737124 h 1862856"/>
                <a:gd name="connsiteX21" fmla="*/ 282415 w 2309807"/>
                <a:gd name="connsiteY21" fmla="*/ 1621259 h 1862856"/>
                <a:gd name="connsiteX22" fmla="*/ 508738 w 2309807"/>
                <a:gd name="connsiteY22" fmla="*/ 1621259 h 1862856"/>
                <a:gd name="connsiteX23" fmla="*/ 571859 w 2309807"/>
                <a:gd name="connsiteY23" fmla="*/ 1507312 h 1862856"/>
                <a:gd name="connsiteX24" fmla="*/ 799734 w 2309807"/>
                <a:gd name="connsiteY24" fmla="*/ 1507312 h 1862856"/>
                <a:gd name="connsiteX25" fmla="*/ 863212 w 2309807"/>
                <a:gd name="connsiteY25" fmla="*/ 1392720 h 1862856"/>
                <a:gd name="connsiteX26" fmla="*/ 1086418 w 2309807"/>
                <a:gd name="connsiteY26" fmla="*/ 1392720 h 1862856"/>
                <a:gd name="connsiteX27" fmla="*/ 1150957 w 2309807"/>
                <a:gd name="connsiteY27" fmla="*/ 1276214 h 1862856"/>
                <a:gd name="connsiteX28" fmla="*/ 1375021 w 2309807"/>
                <a:gd name="connsiteY28" fmla="*/ 1276214 h 1862856"/>
                <a:gd name="connsiteX29" fmla="*/ 1439552 w 2309807"/>
                <a:gd name="connsiteY29" fmla="*/ 1159721 h 1862856"/>
                <a:gd name="connsiteX30" fmla="*/ 1663775 w 2309807"/>
                <a:gd name="connsiteY30" fmla="*/ 1159721 h 1862856"/>
                <a:gd name="connsiteX31" fmla="*/ 1726015 w 2309807"/>
                <a:gd name="connsiteY31" fmla="*/ 1047365 h 1862856"/>
                <a:gd name="connsiteX32" fmla="*/ 1952931 w 2309807"/>
                <a:gd name="connsiteY32" fmla="*/ 1047365 h 1862856"/>
                <a:gd name="connsiteX33" fmla="*/ 2017385 w 2309807"/>
                <a:gd name="connsiteY33" fmla="*/ 931012 h 1862856"/>
                <a:gd name="connsiteX34" fmla="*/ 2304240 w 2309807"/>
                <a:gd name="connsiteY34" fmla="*/ 931012 h 1862856"/>
                <a:gd name="connsiteX35" fmla="*/ 2299103 w 2309807"/>
                <a:gd name="connsiteY35" fmla="*/ 940286 h 1862856"/>
                <a:gd name="connsiteX36" fmla="*/ 2309807 w 2309807"/>
                <a:gd name="connsiteY36" fmla="*/ 940286 h 1862856"/>
                <a:gd name="connsiteX37" fmla="*/ 2309807 w 2309807"/>
                <a:gd name="connsiteY37" fmla="*/ 809075 h 1862856"/>
                <a:gd name="connsiteX38" fmla="*/ 2021081 w 2309807"/>
                <a:gd name="connsiteY38" fmla="*/ 809075 h 1862856"/>
                <a:gd name="connsiteX39" fmla="*/ 2021081 w 2309807"/>
                <a:gd name="connsiteY39" fmla="*/ 692942 h 1862856"/>
                <a:gd name="connsiteX40" fmla="*/ 1732355 w 2309807"/>
                <a:gd name="connsiteY40" fmla="*/ 692942 h 1862856"/>
                <a:gd name="connsiteX41" fmla="*/ 1732355 w 2309807"/>
                <a:gd name="connsiteY41" fmla="*/ 577452 h 1862856"/>
                <a:gd name="connsiteX42" fmla="*/ 1443630 w 2309807"/>
                <a:gd name="connsiteY42" fmla="*/ 577452 h 1862856"/>
                <a:gd name="connsiteX43" fmla="*/ 1443630 w 2309807"/>
                <a:gd name="connsiteY43" fmla="*/ 461961 h 1862856"/>
                <a:gd name="connsiteX44" fmla="*/ 1154904 w 2309807"/>
                <a:gd name="connsiteY44" fmla="*/ 461961 h 1862856"/>
                <a:gd name="connsiteX45" fmla="*/ 1154904 w 2309807"/>
                <a:gd name="connsiteY45" fmla="*/ 346471 h 1862856"/>
                <a:gd name="connsiteX46" fmla="*/ 866178 w 2309807"/>
                <a:gd name="connsiteY46" fmla="*/ 346471 h 1862856"/>
                <a:gd name="connsiteX47" fmla="*/ 866178 w 2309807"/>
                <a:gd name="connsiteY47" fmla="*/ 230981 h 1862856"/>
                <a:gd name="connsiteX48" fmla="*/ 577452 w 2309807"/>
                <a:gd name="connsiteY48" fmla="*/ 230981 h 1862856"/>
                <a:gd name="connsiteX49" fmla="*/ 577452 w 2309807"/>
                <a:gd name="connsiteY49" fmla="*/ 115490 h 1862856"/>
                <a:gd name="connsiteX50" fmla="*/ 288726 w 2309807"/>
                <a:gd name="connsiteY50" fmla="*/ 115490 h 1862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2309807" h="1862856">
                  <a:moveTo>
                    <a:pt x="440516" y="1861894"/>
                  </a:moveTo>
                  <a:lnTo>
                    <a:pt x="216019" y="1861894"/>
                  </a:lnTo>
                  <a:lnTo>
                    <a:pt x="215486" y="1862856"/>
                  </a:lnTo>
                  <a:lnTo>
                    <a:pt x="440516" y="1862856"/>
                  </a:lnTo>
                  <a:close/>
                  <a:moveTo>
                    <a:pt x="1017967" y="1631189"/>
                  </a:moveTo>
                  <a:lnTo>
                    <a:pt x="1017586" y="1631876"/>
                  </a:lnTo>
                  <a:lnTo>
                    <a:pt x="1017967" y="1631876"/>
                  </a:lnTo>
                  <a:close/>
                  <a:moveTo>
                    <a:pt x="1306693" y="1512912"/>
                  </a:moveTo>
                  <a:lnTo>
                    <a:pt x="1304769" y="1516385"/>
                  </a:lnTo>
                  <a:lnTo>
                    <a:pt x="1306693" y="1516385"/>
                  </a:lnTo>
                  <a:close/>
                  <a:moveTo>
                    <a:pt x="1595419" y="1396182"/>
                  </a:moveTo>
                  <a:lnTo>
                    <a:pt x="1593107" y="1400356"/>
                  </a:lnTo>
                  <a:lnTo>
                    <a:pt x="1369044" y="1400356"/>
                  </a:lnTo>
                  <a:lnTo>
                    <a:pt x="1368745" y="1400895"/>
                  </a:lnTo>
                  <a:lnTo>
                    <a:pt x="1595419" y="1400895"/>
                  </a:lnTo>
                  <a:close/>
                  <a:moveTo>
                    <a:pt x="288726" y="0"/>
                  </a:moveTo>
                  <a:lnTo>
                    <a:pt x="0" y="0"/>
                  </a:lnTo>
                  <a:lnTo>
                    <a:pt x="0" y="1149129"/>
                  </a:lnTo>
                  <a:lnTo>
                    <a:pt x="2325" y="1149129"/>
                  </a:lnTo>
                  <a:lnTo>
                    <a:pt x="2325" y="1737124"/>
                  </a:lnTo>
                  <a:lnTo>
                    <a:pt x="218232" y="1737124"/>
                  </a:lnTo>
                  <a:lnTo>
                    <a:pt x="282415" y="1621259"/>
                  </a:lnTo>
                  <a:lnTo>
                    <a:pt x="508738" y="1621259"/>
                  </a:lnTo>
                  <a:lnTo>
                    <a:pt x="571859" y="1507312"/>
                  </a:lnTo>
                  <a:lnTo>
                    <a:pt x="799734" y="1507312"/>
                  </a:lnTo>
                  <a:lnTo>
                    <a:pt x="863212" y="1392720"/>
                  </a:lnTo>
                  <a:lnTo>
                    <a:pt x="1086418" y="1392720"/>
                  </a:lnTo>
                  <a:lnTo>
                    <a:pt x="1150957" y="1276214"/>
                  </a:lnTo>
                  <a:lnTo>
                    <a:pt x="1375021" y="1276214"/>
                  </a:lnTo>
                  <a:lnTo>
                    <a:pt x="1439552" y="1159721"/>
                  </a:lnTo>
                  <a:lnTo>
                    <a:pt x="1663775" y="1159721"/>
                  </a:lnTo>
                  <a:lnTo>
                    <a:pt x="1726015" y="1047365"/>
                  </a:lnTo>
                  <a:lnTo>
                    <a:pt x="1952931" y="1047365"/>
                  </a:lnTo>
                  <a:lnTo>
                    <a:pt x="2017385" y="931012"/>
                  </a:lnTo>
                  <a:lnTo>
                    <a:pt x="2304240" y="931012"/>
                  </a:lnTo>
                  <a:lnTo>
                    <a:pt x="2299103" y="940286"/>
                  </a:lnTo>
                  <a:lnTo>
                    <a:pt x="2309807" y="940286"/>
                  </a:lnTo>
                  <a:lnTo>
                    <a:pt x="2309807" y="809075"/>
                  </a:lnTo>
                  <a:lnTo>
                    <a:pt x="2021081" y="809075"/>
                  </a:lnTo>
                  <a:lnTo>
                    <a:pt x="2021081" y="692942"/>
                  </a:lnTo>
                  <a:lnTo>
                    <a:pt x="1732355" y="692942"/>
                  </a:lnTo>
                  <a:lnTo>
                    <a:pt x="1732355" y="577452"/>
                  </a:lnTo>
                  <a:lnTo>
                    <a:pt x="1443630" y="577452"/>
                  </a:lnTo>
                  <a:lnTo>
                    <a:pt x="1443630" y="461961"/>
                  </a:lnTo>
                  <a:lnTo>
                    <a:pt x="1154904" y="461961"/>
                  </a:lnTo>
                  <a:lnTo>
                    <a:pt x="1154904" y="346471"/>
                  </a:lnTo>
                  <a:lnTo>
                    <a:pt x="866178" y="346471"/>
                  </a:lnTo>
                  <a:lnTo>
                    <a:pt x="866178" y="230981"/>
                  </a:lnTo>
                  <a:lnTo>
                    <a:pt x="577452" y="230981"/>
                  </a:lnTo>
                  <a:lnTo>
                    <a:pt x="577452" y="115490"/>
                  </a:lnTo>
                  <a:lnTo>
                    <a:pt x="288726" y="115490"/>
                  </a:lnTo>
                  <a:close/>
                </a:path>
              </a:pathLst>
            </a:custGeom>
            <a:solidFill>
              <a:srgbClr val="423D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3" name="平行四边形 29">
              <a:extLst>
                <a:ext uri="{FF2B5EF4-FFF2-40B4-BE49-F238E27FC236}"/>
              </a:extLst>
            </p:cNvPr>
            <p:cNvSpPr/>
            <p:nvPr/>
          </p:nvSpPr>
          <p:spPr>
            <a:xfrm rot="16200000" flipH="1" flipV="1">
              <a:off x="3432665" y="5089178"/>
              <a:ext cx="2718003" cy="150799"/>
            </a:xfrm>
            <a:prstGeom prst="parallelogram">
              <a:avLst>
                <a:gd name="adj" fmla="val 183941"/>
              </a:avLst>
            </a:prstGeom>
            <a:solidFill>
              <a:srgbClr val="5B54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4" name="任意多边形 30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4974191" y="3863535"/>
              <a:ext cx="271482" cy="149212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5" name="任意多边形 31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299599" y="3733351"/>
              <a:ext cx="273070" cy="150799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6" name="任意多边形 32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624214" y="3605548"/>
              <a:ext cx="271482" cy="150799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7" name="任意多边形 33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944068" y="3476156"/>
              <a:ext cx="271482" cy="149212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8" name="任意多边形 34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6266301" y="3347560"/>
              <a:ext cx="271483" cy="149212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39" name="任意多边形 35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6589328" y="3216582"/>
              <a:ext cx="271483" cy="150799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0" name="任意多边形 36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6913944" y="3090364"/>
              <a:ext cx="273070" cy="150800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1" name="平行四边形 37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7127465" y="5113773"/>
              <a:ext cx="469858" cy="269895"/>
            </a:xfrm>
            <a:prstGeom prst="parallelogram">
              <a:avLst>
                <a:gd name="adj" fmla="val 55395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2" name="平行四边形 38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802057" y="4985176"/>
              <a:ext cx="477795" cy="268308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3" name="平行四边形 39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478236" y="4856579"/>
              <a:ext cx="47620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4" name="平行四边形 40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6159176" y="4729570"/>
              <a:ext cx="469858" cy="268307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5" name="平行四边形 41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836943" y="4597797"/>
              <a:ext cx="46985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6" name="平行四边形 42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513121" y="4467612"/>
              <a:ext cx="471445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7" name="平行四边形 43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187712" y="4342191"/>
              <a:ext cx="47620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8" name="平行四边形 44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4867066" y="4212006"/>
              <a:ext cx="469858" cy="269895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49" name="任意多边形 4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013103" y="4478726"/>
              <a:ext cx="2585809" cy="1943245"/>
            </a:xfrm>
            <a:custGeom>
              <a:avLst/>
              <a:gdLst>
                <a:gd name="connsiteX0" fmla="*/ 575875 w 2309807"/>
                <a:gd name="connsiteY0" fmla="*/ 1500534 h 1735385"/>
                <a:gd name="connsiteX1" fmla="*/ 705971 w 2309807"/>
                <a:gd name="connsiteY1" fmla="*/ 1735385 h 1735385"/>
                <a:gd name="connsiteX2" fmla="*/ 705245 w 2309807"/>
                <a:gd name="connsiteY2" fmla="*/ 1735385 h 1735385"/>
                <a:gd name="connsiteX3" fmla="*/ 1504249 w 2309807"/>
                <a:gd name="connsiteY3" fmla="*/ 1382113 h 1735385"/>
                <a:gd name="connsiteX4" fmla="*/ 1576684 w 2309807"/>
                <a:gd name="connsiteY4" fmla="*/ 1508598 h 1735385"/>
                <a:gd name="connsiteX5" fmla="*/ 1574315 w 2309807"/>
                <a:gd name="connsiteY5" fmla="*/ 1508598 h 1735385"/>
                <a:gd name="connsiteX6" fmla="*/ 1863136 w 2309807"/>
                <a:gd name="connsiteY6" fmla="*/ 1280213 h 1735385"/>
                <a:gd name="connsiteX7" fmla="*/ 1865870 w 2309807"/>
                <a:gd name="connsiteY7" fmla="*/ 1280213 h 1735385"/>
                <a:gd name="connsiteX8" fmla="*/ 1865870 w 2309807"/>
                <a:gd name="connsiteY8" fmla="*/ 1393108 h 1735385"/>
                <a:gd name="connsiteX9" fmla="*/ 1865073 w 2309807"/>
                <a:gd name="connsiteY9" fmla="*/ 1393108 h 1735385"/>
                <a:gd name="connsiteX10" fmla="*/ 1865073 w 2309807"/>
                <a:gd name="connsiteY10" fmla="*/ 1283730 h 1735385"/>
                <a:gd name="connsiteX11" fmla="*/ 0 w 2309807"/>
                <a:gd name="connsiteY11" fmla="*/ 0 h 1735385"/>
                <a:gd name="connsiteX12" fmla="*/ 288726 w 2309807"/>
                <a:gd name="connsiteY12" fmla="*/ 0 h 1735385"/>
                <a:gd name="connsiteX13" fmla="*/ 288726 w 2309807"/>
                <a:gd name="connsiteY13" fmla="*/ 115490 h 1735385"/>
                <a:gd name="connsiteX14" fmla="*/ 577452 w 2309807"/>
                <a:gd name="connsiteY14" fmla="*/ 115490 h 1735385"/>
                <a:gd name="connsiteX15" fmla="*/ 577452 w 2309807"/>
                <a:gd name="connsiteY15" fmla="*/ 230981 h 1735385"/>
                <a:gd name="connsiteX16" fmla="*/ 866178 w 2309807"/>
                <a:gd name="connsiteY16" fmla="*/ 230981 h 1735385"/>
                <a:gd name="connsiteX17" fmla="*/ 866178 w 2309807"/>
                <a:gd name="connsiteY17" fmla="*/ 346471 h 1735385"/>
                <a:gd name="connsiteX18" fmla="*/ 1154904 w 2309807"/>
                <a:gd name="connsiteY18" fmla="*/ 346471 h 1735385"/>
                <a:gd name="connsiteX19" fmla="*/ 1154904 w 2309807"/>
                <a:gd name="connsiteY19" fmla="*/ 461962 h 1735385"/>
                <a:gd name="connsiteX20" fmla="*/ 1443630 w 2309807"/>
                <a:gd name="connsiteY20" fmla="*/ 461962 h 1735385"/>
                <a:gd name="connsiteX21" fmla="*/ 1443630 w 2309807"/>
                <a:gd name="connsiteY21" fmla="*/ 577452 h 1735385"/>
                <a:gd name="connsiteX22" fmla="*/ 1732355 w 2309807"/>
                <a:gd name="connsiteY22" fmla="*/ 577452 h 1735385"/>
                <a:gd name="connsiteX23" fmla="*/ 1732355 w 2309807"/>
                <a:gd name="connsiteY23" fmla="*/ 692942 h 1735385"/>
                <a:gd name="connsiteX24" fmla="*/ 2021081 w 2309807"/>
                <a:gd name="connsiteY24" fmla="*/ 692942 h 1735385"/>
                <a:gd name="connsiteX25" fmla="*/ 2021081 w 2309807"/>
                <a:gd name="connsiteY25" fmla="*/ 809075 h 1735385"/>
                <a:gd name="connsiteX26" fmla="*/ 2309807 w 2309807"/>
                <a:gd name="connsiteY26" fmla="*/ 809075 h 1735385"/>
                <a:gd name="connsiteX27" fmla="*/ 2309807 w 2309807"/>
                <a:gd name="connsiteY27" fmla="*/ 927033 h 1735385"/>
                <a:gd name="connsiteX28" fmla="*/ 2307697 w 2309807"/>
                <a:gd name="connsiteY28" fmla="*/ 923224 h 1735385"/>
                <a:gd name="connsiteX29" fmla="*/ 2020842 w 2309807"/>
                <a:gd name="connsiteY29" fmla="*/ 923224 h 1735385"/>
                <a:gd name="connsiteX30" fmla="*/ 2154142 w 2309807"/>
                <a:gd name="connsiteY30" fmla="*/ 1163859 h 1735385"/>
                <a:gd name="connsiteX31" fmla="*/ 2154596 w 2309807"/>
                <a:gd name="connsiteY31" fmla="*/ 1163859 h 1735385"/>
                <a:gd name="connsiteX32" fmla="*/ 2154596 w 2309807"/>
                <a:gd name="connsiteY32" fmla="*/ 1277618 h 1735385"/>
                <a:gd name="connsiteX33" fmla="*/ 2154091 w 2309807"/>
                <a:gd name="connsiteY33" fmla="*/ 1277618 h 1735385"/>
                <a:gd name="connsiteX34" fmla="*/ 2154091 w 2309807"/>
                <a:gd name="connsiteY34" fmla="*/ 1167061 h 1735385"/>
                <a:gd name="connsiteX35" fmla="*/ 2019773 w 2309807"/>
                <a:gd name="connsiteY35" fmla="*/ 923225 h 1735385"/>
                <a:gd name="connsiteX36" fmla="*/ 2019773 w 2309807"/>
                <a:gd name="connsiteY36" fmla="*/ 1036377 h 1735385"/>
                <a:gd name="connsiteX37" fmla="*/ 2152662 w 2309807"/>
                <a:gd name="connsiteY37" fmla="*/ 1277618 h 1735385"/>
                <a:gd name="connsiteX38" fmla="*/ 2152646 w 2309807"/>
                <a:gd name="connsiteY38" fmla="*/ 1277618 h 1735385"/>
                <a:gd name="connsiteX39" fmla="*/ 2020784 w 2309807"/>
                <a:gd name="connsiteY39" fmla="*/ 1039578 h 1735385"/>
                <a:gd name="connsiteX40" fmla="*/ 1729472 w 2309807"/>
                <a:gd name="connsiteY40" fmla="*/ 1039578 h 1735385"/>
                <a:gd name="connsiteX41" fmla="*/ 1730754 w 2309807"/>
                <a:gd name="connsiteY41" fmla="*/ 1041892 h 1735385"/>
                <a:gd name="connsiteX42" fmla="*/ 1730754 w 2309807"/>
                <a:gd name="connsiteY42" fmla="*/ 1150643 h 1735385"/>
                <a:gd name="connsiteX43" fmla="*/ 1864318 w 2309807"/>
                <a:gd name="connsiteY43" fmla="*/ 1393108 h 1735385"/>
                <a:gd name="connsiteX44" fmla="*/ 1577144 w 2309807"/>
                <a:gd name="connsiteY44" fmla="*/ 1393108 h 1735385"/>
                <a:gd name="connsiteX45" fmla="*/ 1577144 w 2309807"/>
                <a:gd name="connsiteY45" fmla="*/ 1508598 h 1735385"/>
                <a:gd name="connsiteX46" fmla="*/ 1576951 w 2309807"/>
                <a:gd name="connsiteY46" fmla="*/ 1508598 h 1735385"/>
                <a:gd name="connsiteX47" fmla="*/ 1576951 w 2309807"/>
                <a:gd name="connsiteY47" fmla="*/ 1392568 h 1735385"/>
                <a:gd name="connsiteX48" fmla="*/ 1863158 w 2309807"/>
                <a:gd name="connsiteY48" fmla="*/ 1392568 h 1735385"/>
                <a:gd name="connsiteX49" fmla="*/ 1729858 w 2309807"/>
                <a:gd name="connsiteY49" fmla="*/ 1151933 h 1735385"/>
                <a:gd name="connsiteX50" fmla="*/ 1443009 w 2309807"/>
                <a:gd name="connsiteY50" fmla="*/ 1151933 h 1735385"/>
                <a:gd name="connsiteX51" fmla="*/ 1510063 w 2309807"/>
                <a:gd name="connsiteY51" fmla="*/ 1272980 h 1735385"/>
                <a:gd name="connsiteX52" fmla="*/ 1439285 w 2309807"/>
                <a:gd name="connsiteY52" fmla="*/ 1149388 h 1735385"/>
                <a:gd name="connsiteX53" fmla="*/ 1439285 w 2309807"/>
                <a:gd name="connsiteY53" fmla="*/ 1268428 h 1735385"/>
                <a:gd name="connsiteX54" fmla="*/ 1154415 w 2309807"/>
                <a:gd name="connsiteY54" fmla="*/ 1268428 h 1735385"/>
                <a:gd name="connsiteX55" fmla="*/ 1287714 w 2309807"/>
                <a:gd name="connsiteY55" fmla="*/ 1509062 h 1735385"/>
                <a:gd name="connsiteX56" fmla="*/ 1288419 w 2309807"/>
                <a:gd name="connsiteY56" fmla="*/ 1509062 h 1735385"/>
                <a:gd name="connsiteX57" fmla="*/ 1288419 w 2309807"/>
                <a:gd name="connsiteY57" fmla="*/ 1511693 h 1735385"/>
                <a:gd name="connsiteX58" fmla="*/ 1154414 w 2309807"/>
                <a:gd name="connsiteY58" fmla="*/ 1268427 h 1735385"/>
                <a:gd name="connsiteX59" fmla="*/ 1154414 w 2309807"/>
                <a:gd name="connsiteY59" fmla="*/ 1381735 h 1735385"/>
                <a:gd name="connsiteX60" fmla="*/ 1287917 w 2309807"/>
                <a:gd name="connsiteY60" fmla="*/ 1624089 h 1735385"/>
                <a:gd name="connsiteX61" fmla="*/ 1285997 w 2309807"/>
                <a:gd name="connsiteY61" fmla="*/ 1624089 h 1735385"/>
                <a:gd name="connsiteX62" fmla="*/ 1153516 w 2309807"/>
                <a:gd name="connsiteY62" fmla="*/ 1384933 h 1735385"/>
                <a:gd name="connsiteX63" fmla="*/ 866669 w 2309807"/>
                <a:gd name="connsiteY63" fmla="*/ 1384933 h 1735385"/>
                <a:gd name="connsiteX64" fmla="*/ 999693 w 2309807"/>
                <a:gd name="connsiteY64" fmla="*/ 1625070 h 1735385"/>
                <a:gd name="connsiteX65" fmla="*/ 999693 w 2309807"/>
                <a:gd name="connsiteY65" fmla="*/ 1735385 h 1735385"/>
                <a:gd name="connsiteX66" fmla="*/ 998343 w 2309807"/>
                <a:gd name="connsiteY66" fmla="*/ 1735385 h 1735385"/>
                <a:gd name="connsiteX67" fmla="*/ 997377 w 2309807"/>
                <a:gd name="connsiteY67" fmla="*/ 1733642 h 1735385"/>
                <a:gd name="connsiteX68" fmla="*/ 997377 w 2309807"/>
                <a:gd name="connsiteY68" fmla="*/ 1622219 h 1735385"/>
                <a:gd name="connsiteX69" fmla="*/ 866667 w 2309807"/>
                <a:gd name="connsiteY69" fmla="*/ 1384933 h 1735385"/>
                <a:gd name="connsiteX70" fmla="*/ 866667 w 2309807"/>
                <a:gd name="connsiteY70" fmla="*/ 1499525 h 1735385"/>
                <a:gd name="connsiteX71" fmla="*/ 575319 w 2309807"/>
                <a:gd name="connsiteY71" fmla="*/ 1499525 h 1735385"/>
                <a:gd name="connsiteX72" fmla="*/ 575318 w 2309807"/>
                <a:gd name="connsiteY72" fmla="*/ 1499523 h 1735385"/>
                <a:gd name="connsiteX73" fmla="*/ 575318 w 2309807"/>
                <a:gd name="connsiteY73" fmla="*/ 1499525 h 1735385"/>
                <a:gd name="connsiteX74" fmla="*/ 575316 w 2309807"/>
                <a:gd name="connsiteY74" fmla="*/ 1499525 h 1735385"/>
                <a:gd name="connsiteX75" fmla="*/ 575318 w 2309807"/>
                <a:gd name="connsiteY75" fmla="*/ 1499528 h 1735385"/>
                <a:gd name="connsiteX76" fmla="*/ 575318 w 2309807"/>
                <a:gd name="connsiteY76" fmla="*/ 1610268 h 1735385"/>
                <a:gd name="connsiteX77" fmla="*/ 577083 w 2309807"/>
                <a:gd name="connsiteY77" fmla="*/ 1613472 h 1735385"/>
                <a:gd name="connsiteX78" fmla="*/ 285873 w 2309807"/>
                <a:gd name="connsiteY78" fmla="*/ 1613472 h 1735385"/>
                <a:gd name="connsiteX79" fmla="*/ 287575 w 2309807"/>
                <a:gd name="connsiteY79" fmla="*/ 1616543 h 1735385"/>
                <a:gd name="connsiteX80" fmla="*/ 287575 w 2309807"/>
                <a:gd name="connsiteY80" fmla="*/ 1726138 h 1735385"/>
                <a:gd name="connsiteX81" fmla="*/ 292669 w 2309807"/>
                <a:gd name="connsiteY81" fmla="*/ 1735385 h 1735385"/>
                <a:gd name="connsiteX82" fmla="*/ 291936 w 2309807"/>
                <a:gd name="connsiteY82" fmla="*/ 1735385 h 1735385"/>
                <a:gd name="connsiteX83" fmla="*/ 288585 w 2309807"/>
                <a:gd name="connsiteY83" fmla="*/ 1729337 h 1735385"/>
                <a:gd name="connsiteX84" fmla="*/ 1738 w 2309807"/>
                <a:gd name="connsiteY84" fmla="*/ 1729337 h 1735385"/>
                <a:gd name="connsiteX85" fmla="*/ 5089 w 2309807"/>
                <a:gd name="connsiteY85" fmla="*/ 1735385 h 1735385"/>
                <a:gd name="connsiteX86" fmla="*/ 0 w 2309807"/>
                <a:gd name="connsiteY86" fmla="*/ 1735385 h 1735385"/>
                <a:gd name="connsiteX87" fmla="*/ 0 w 2309807"/>
                <a:gd name="connsiteY87" fmla="*/ 1149129 h 1735385"/>
                <a:gd name="connsiteX88" fmla="*/ 0 w 2309807"/>
                <a:gd name="connsiteY88" fmla="*/ 1149128 h 1735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2309807" h="1735385">
                  <a:moveTo>
                    <a:pt x="575875" y="1500534"/>
                  </a:moveTo>
                  <a:lnTo>
                    <a:pt x="705971" y="1735385"/>
                  </a:lnTo>
                  <a:lnTo>
                    <a:pt x="705245" y="1735385"/>
                  </a:lnTo>
                  <a:close/>
                  <a:moveTo>
                    <a:pt x="1504249" y="1382113"/>
                  </a:moveTo>
                  <a:lnTo>
                    <a:pt x="1576684" y="1508598"/>
                  </a:lnTo>
                  <a:lnTo>
                    <a:pt x="1574315" y="1508598"/>
                  </a:lnTo>
                  <a:close/>
                  <a:moveTo>
                    <a:pt x="1863136" y="1280213"/>
                  </a:moveTo>
                  <a:lnTo>
                    <a:pt x="1865870" y="1280213"/>
                  </a:lnTo>
                  <a:lnTo>
                    <a:pt x="1865870" y="1393108"/>
                  </a:lnTo>
                  <a:lnTo>
                    <a:pt x="1865073" y="1393108"/>
                  </a:lnTo>
                  <a:lnTo>
                    <a:pt x="1865073" y="1283730"/>
                  </a:lnTo>
                  <a:close/>
                  <a:moveTo>
                    <a:pt x="0" y="0"/>
                  </a:moveTo>
                  <a:lnTo>
                    <a:pt x="288726" y="0"/>
                  </a:lnTo>
                  <a:lnTo>
                    <a:pt x="288726" y="115490"/>
                  </a:lnTo>
                  <a:lnTo>
                    <a:pt x="577452" y="115490"/>
                  </a:lnTo>
                  <a:lnTo>
                    <a:pt x="577452" y="230981"/>
                  </a:lnTo>
                  <a:lnTo>
                    <a:pt x="866178" y="230981"/>
                  </a:lnTo>
                  <a:lnTo>
                    <a:pt x="866178" y="346471"/>
                  </a:lnTo>
                  <a:lnTo>
                    <a:pt x="1154904" y="346471"/>
                  </a:lnTo>
                  <a:lnTo>
                    <a:pt x="1154904" y="461962"/>
                  </a:lnTo>
                  <a:lnTo>
                    <a:pt x="1443630" y="461962"/>
                  </a:lnTo>
                  <a:lnTo>
                    <a:pt x="1443630" y="577452"/>
                  </a:lnTo>
                  <a:lnTo>
                    <a:pt x="1732355" y="577452"/>
                  </a:lnTo>
                  <a:lnTo>
                    <a:pt x="1732355" y="692942"/>
                  </a:lnTo>
                  <a:lnTo>
                    <a:pt x="2021081" y="692942"/>
                  </a:lnTo>
                  <a:lnTo>
                    <a:pt x="2021081" y="809075"/>
                  </a:lnTo>
                  <a:lnTo>
                    <a:pt x="2309807" y="809075"/>
                  </a:lnTo>
                  <a:lnTo>
                    <a:pt x="2309807" y="927033"/>
                  </a:lnTo>
                  <a:lnTo>
                    <a:pt x="2307697" y="923224"/>
                  </a:lnTo>
                  <a:lnTo>
                    <a:pt x="2020842" y="923224"/>
                  </a:lnTo>
                  <a:lnTo>
                    <a:pt x="2154142" y="1163859"/>
                  </a:lnTo>
                  <a:lnTo>
                    <a:pt x="2154596" y="1163859"/>
                  </a:lnTo>
                  <a:lnTo>
                    <a:pt x="2154596" y="1277618"/>
                  </a:lnTo>
                  <a:lnTo>
                    <a:pt x="2154091" y="1277618"/>
                  </a:lnTo>
                  <a:lnTo>
                    <a:pt x="2154091" y="1167061"/>
                  </a:lnTo>
                  <a:lnTo>
                    <a:pt x="2019773" y="923225"/>
                  </a:lnTo>
                  <a:lnTo>
                    <a:pt x="2019773" y="1036377"/>
                  </a:lnTo>
                  <a:lnTo>
                    <a:pt x="2152662" y="1277618"/>
                  </a:lnTo>
                  <a:lnTo>
                    <a:pt x="2152646" y="1277618"/>
                  </a:lnTo>
                  <a:lnTo>
                    <a:pt x="2020784" y="1039578"/>
                  </a:lnTo>
                  <a:lnTo>
                    <a:pt x="1729472" y="1039578"/>
                  </a:lnTo>
                  <a:lnTo>
                    <a:pt x="1730754" y="1041892"/>
                  </a:lnTo>
                  <a:lnTo>
                    <a:pt x="1730754" y="1150643"/>
                  </a:lnTo>
                  <a:lnTo>
                    <a:pt x="1864318" y="1393108"/>
                  </a:lnTo>
                  <a:lnTo>
                    <a:pt x="1577144" y="1393108"/>
                  </a:lnTo>
                  <a:lnTo>
                    <a:pt x="1577144" y="1508598"/>
                  </a:lnTo>
                  <a:lnTo>
                    <a:pt x="1576951" y="1508598"/>
                  </a:lnTo>
                  <a:lnTo>
                    <a:pt x="1576951" y="1392568"/>
                  </a:lnTo>
                  <a:lnTo>
                    <a:pt x="1863158" y="1392568"/>
                  </a:lnTo>
                  <a:lnTo>
                    <a:pt x="1729858" y="1151933"/>
                  </a:lnTo>
                  <a:lnTo>
                    <a:pt x="1443009" y="1151933"/>
                  </a:lnTo>
                  <a:lnTo>
                    <a:pt x="1510063" y="1272980"/>
                  </a:lnTo>
                  <a:lnTo>
                    <a:pt x="1439285" y="1149388"/>
                  </a:lnTo>
                  <a:lnTo>
                    <a:pt x="1439285" y="1268428"/>
                  </a:lnTo>
                  <a:lnTo>
                    <a:pt x="1154415" y="1268428"/>
                  </a:lnTo>
                  <a:lnTo>
                    <a:pt x="1287714" y="1509062"/>
                  </a:lnTo>
                  <a:lnTo>
                    <a:pt x="1288419" y="1509062"/>
                  </a:lnTo>
                  <a:lnTo>
                    <a:pt x="1288419" y="1511693"/>
                  </a:lnTo>
                  <a:lnTo>
                    <a:pt x="1154414" y="1268427"/>
                  </a:lnTo>
                  <a:lnTo>
                    <a:pt x="1154414" y="1381735"/>
                  </a:lnTo>
                  <a:lnTo>
                    <a:pt x="1287917" y="1624089"/>
                  </a:lnTo>
                  <a:lnTo>
                    <a:pt x="1285997" y="1624089"/>
                  </a:lnTo>
                  <a:lnTo>
                    <a:pt x="1153516" y="1384933"/>
                  </a:lnTo>
                  <a:lnTo>
                    <a:pt x="866669" y="1384933"/>
                  </a:lnTo>
                  <a:lnTo>
                    <a:pt x="999693" y="1625070"/>
                  </a:lnTo>
                  <a:lnTo>
                    <a:pt x="999693" y="1735385"/>
                  </a:lnTo>
                  <a:lnTo>
                    <a:pt x="998343" y="1735385"/>
                  </a:lnTo>
                  <a:lnTo>
                    <a:pt x="997377" y="1733642"/>
                  </a:lnTo>
                  <a:lnTo>
                    <a:pt x="997377" y="1622219"/>
                  </a:lnTo>
                  <a:lnTo>
                    <a:pt x="866667" y="1384933"/>
                  </a:lnTo>
                  <a:lnTo>
                    <a:pt x="866667" y="1499525"/>
                  </a:lnTo>
                  <a:lnTo>
                    <a:pt x="575319" y="1499525"/>
                  </a:lnTo>
                  <a:lnTo>
                    <a:pt x="575318" y="1499523"/>
                  </a:lnTo>
                  <a:lnTo>
                    <a:pt x="575318" y="1499525"/>
                  </a:lnTo>
                  <a:lnTo>
                    <a:pt x="575316" y="1499525"/>
                  </a:lnTo>
                  <a:lnTo>
                    <a:pt x="575318" y="1499528"/>
                  </a:lnTo>
                  <a:lnTo>
                    <a:pt x="575318" y="1610268"/>
                  </a:lnTo>
                  <a:lnTo>
                    <a:pt x="577083" y="1613472"/>
                  </a:lnTo>
                  <a:lnTo>
                    <a:pt x="285873" y="1613472"/>
                  </a:lnTo>
                  <a:lnTo>
                    <a:pt x="287575" y="1616543"/>
                  </a:lnTo>
                  <a:lnTo>
                    <a:pt x="287575" y="1726138"/>
                  </a:lnTo>
                  <a:lnTo>
                    <a:pt x="292669" y="1735385"/>
                  </a:lnTo>
                  <a:lnTo>
                    <a:pt x="291936" y="1735385"/>
                  </a:lnTo>
                  <a:lnTo>
                    <a:pt x="288585" y="1729337"/>
                  </a:lnTo>
                  <a:lnTo>
                    <a:pt x="1738" y="1729337"/>
                  </a:lnTo>
                  <a:lnTo>
                    <a:pt x="5089" y="1735385"/>
                  </a:lnTo>
                  <a:lnTo>
                    <a:pt x="0" y="1735385"/>
                  </a:lnTo>
                  <a:lnTo>
                    <a:pt x="0" y="1149129"/>
                  </a:lnTo>
                  <a:lnTo>
                    <a:pt x="0" y="1149128"/>
                  </a:lnTo>
                  <a:close/>
                </a:path>
              </a:pathLst>
            </a:custGeom>
            <a:solidFill>
              <a:srgbClr val="CDCD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50" name="平行四边形 46">
              <a:extLst>
                <a:ext uri="{FF2B5EF4-FFF2-40B4-BE49-F238E27FC236}"/>
              </a:extLst>
            </p:cNvPr>
            <p:cNvSpPr/>
            <p:nvPr/>
          </p:nvSpPr>
          <p:spPr>
            <a:xfrm rot="16200000" flipH="1" flipV="1">
              <a:off x="3654907" y="5428927"/>
              <a:ext cx="2573530" cy="149212"/>
            </a:xfrm>
            <a:prstGeom prst="parallelogram">
              <a:avLst>
                <a:gd name="adj" fmla="val 183941"/>
              </a:avLst>
            </a:prstGeom>
            <a:solidFill>
              <a:srgbClr val="BABA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grpSp>
          <p:nvGrpSpPr>
            <p:cNvPr id="51" name="组合 49"/>
            <p:cNvGrpSpPr>
              <a:grpSpLocks/>
            </p:cNvGrpSpPr>
            <p:nvPr/>
          </p:nvGrpSpPr>
          <p:grpSpPr bwMode="auto">
            <a:xfrm>
              <a:off x="5019948" y="6289407"/>
              <a:ext cx="470291" cy="396897"/>
              <a:chOff x="4815657" y="5686426"/>
              <a:chExt cx="523896" cy="442117"/>
            </a:xfrm>
          </p:grpSpPr>
          <p:sp>
            <p:nvSpPr>
              <p:cNvPr id="586" name="平行四边形 72">
                <a:extLst>
                  <a:ext uri="{FF2B5EF4-FFF2-40B4-BE49-F238E27FC236}"/>
                </a:extLst>
              </p:cNvPr>
              <p:cNvSpPr/>
              <p:nvPr/>
            </p:nvSpPr>
            <p:spPr>
              <a:xfrm flipH="1">
                <a:off x="4815105" y="5828787"/>
                <a:ext cx="525183" cy="298878"/>
              </a:xfrm>
              <a:prstGeom prst="parallelogram">
                <a:avLst>
                  <a:gd name="adj" fmla="val 55395"/>
                </a:avLst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6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87" name="平行四边形 73">
                <a:extLst>
                  <a:ext uri="{FF2B5EF4-FFF2-40B4-BE49-F238E27FC236}"/>
                </a:extLst>
              </p:cNvPr>
              <p:cNvSpPr/>
              <p:nvPr/>
            </p:nvSpPr>
            <p:spPr>
              <a:xfrm rot="5400000">
                <a:off x="5036115" y="5823492"/>
                <a:ext cx="440358" cy="167988"/>
              </a:xfrm>
              <a:prstGeom prst="parallelogram">
                <a:avLst>
                  <a:gd name="adj" fmla="val 181535"/>
                </a:avLst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2" name="组合 50"/>
            <p:cNvGrpSpPr>
              <a:grpSpLocks/>
            </p:cNvGrpSpPr>
            <p:nvPr/>
          </p:nvGrpSpPr>
          <p:grpSpPr bwMode="auto">
            <a:xfrm>
              <a:off x="5337988" y="6159715"/>
              <a:ext cx="476467" cy="396897"/>
              <a:chOff x="4811176" y="5686427"/>
              <a:chExt cx="530752" cy="442117"/>
            </a:xfrm>
          </p:grpSpPr>
          <p:sp>
            <p:nvSpPr>
              <p:cNvPr id="584" name="平行四边形 70">
                <a:extLst>
                  <a:ext uri="{FF2B5EF4-FFF2-40B4-BE49-F238E27FC236}"/>
                </a:extLst>
              </p:cNvPr>
              <p:cNvSpPr/>
              <p:nvPr/>
            </p:nvSpPr>
            <p:spPr>
              <a:xfrm flipH="1">
                <a:off x="4811760" y="5828239"/>
                <a:ext cx="530464" cy="300646"/>
              </a:xfrm>
              <a:prstGeom prst="parallelogram">
                <a:avLst>
                  <a:gd name="adj" fmla="val 55395"/>
                </a:avLst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66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85" name="平行四边形 71">
                <a:extLst>
                  <a:ext uri="{FF2B5EF4-FFF2-40B4-BE49-F238E27FC236}"/>
                </a:extLst>
              </p:cNvPr>
              <p:cNvSpPr/>
              <p:nvPr/>
            </p:nvSpPr>
            <p:spPr>
              <a:xfrm rot="5400000">
                <a:off x="5035401" y="5823833"/>
                <a:ext cx="442126" cy="167980"/>
              </a:xfrm>
              <a:prstGeom prst="parallelogram">
                <a:avLst>
                  <a:gd name="adj" fmla="val 181535"/>
                </a:avLst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3" name="组合 51"/>
            <p:cNvGrpSpPr>
              <a:grpSpLocks/>
            </p:cNvGrpSpPr>
            <p:nvPr/>
          </p:nvGrpSpPr>
          <p:grpSpPr bwMode="auto">
            <a:xfrm>
              <a:off x="5661970" y="6031452"/>
              <a:ext cx="476466" cy="397617"/>
              <a:chOff x="4813300" y="5685625"/>
              <a:chExt cx="530751" cy="442919"/>
            </a:xfrm>
          </p:grpSpPr>
          <p:sp>
            <p:nvSpPr>
              <p:cNvPr id="582" name="平行四边形 68">
                <a:extLst>
                  <a:ext uri="{FF2B5EF4-FFF2-40B4-BE49-F238E27FC236}"/>
                </a:extLst>
              </p:cNvPr>
              <p:cNvSpPr/>
              <p:nvPr/>
            </p:nvSpPr>
            <p:spPr>
              <a:xfrm flipH="1">
                <a:off x="4813704" y="5828834"/>
                <a:ext cx="530464" cy="298878"/>
              </a:xfrm>
              <a:prstGeom prst="parallelogram">
                <a:avLst>
                  <a:gd name="adj" fmla="val 55395"/>
                </a:avLst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66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83" name="平行四边形 69">
                <a:extLst>
                  <a:ext uri="{FF2B5EF4-FFF2-40B4-BE49-F238E27FC236}"/>
                </a:extLst>
              </p:cNvPr>
              <p:cNvSpPr/>
              <p:nvPr/>
            </p:nvSpPr>
            <p:spPr>
              <a:xfrm rot="5400000">
                <a:off x="5036462" y="5825312"/>
                <a:ext cx="442126" cy="162676"/>
              </a:xfrm>
              <a:prstGeom prst="parallelogram">
                <a:avLst>
                  <a:gd name="adj" fmla="val 181535"/>
                </a:avLst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4" name="组合 52"/>
            <p:cNvGrpSpPr>
              <a:grpSpLocks/>
            </p:cNvGrpSpPr>
            <p:nvPr/>
          </p:nvGrpSpPr>
          <p:grpSpPr bwMode="auto">
            <a:xfrm>
              <a:off x="5988090" y="5901044"/>
              <a:ext cx="472427" cy="399759"/>
              <a:chOff x="4813276" y="5683238"/>
              <a:chExt cx="526276" cy="445305"/>
            </a:xfrm>
          </p:grpSpPr>
          <p:sp>
            <p:nvSpPr>
              <p:cNvPr id="580" name="平行四边形 66">
                <a:extLst>
                  <a:ext uri="{FF2B5EF4-FFF2-40B4-BE49-F238E27FC236}"/>
                </a:extLst>
              </p:cNvPr>
              <p:cNvSpPr/>
              <p:nvPr/>
            </p:nvSpPr>
            <p:spPr>
              <a:xfrm flipH="1">
                <a:off x="4812887" y="5828465"/>
                <a:ext cx="525183" cy="300645"/>
              </a:xfrm>
              <a:prstGeom prst="parallelogram">
                <a:avLst>
                  <a:gd name="adj" fmla="val 55395"/>
                </a:avLst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66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81" name="平行四边形 67">
                <a:extLst>
                  <a:ext uri="{FF2B5EF4-FFF2-40B4-BE49-F238E27FC236}"/>
                </a:extLst>
              </p:cNvPr>
              <p:cNvSpPr/>
              <p:nvPr/>
            </p:nvSpPr>
            <p:spPr>
              <a:xfrm rot="5400000">
                <a:off x="5033013" y="5822285"/>
                <a:ext cx="445663" cy="167987"/>
              </a:xfrm>
              <a:prstGeom prst="parallelogram">
                <a:avLst>
                  <a:gd name="adj" fmla="val 181535"/>
                </a:avLst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5" name="组合 53"/>
            <p:cNvGrpSpPr>
              <a:grpSpLocks/>
            </p:cNvGrpSpPr>
            <p:nvPr/>
          </p:nvGrpSpPr>
          <p:grpSpPr bwMode="auto">
            <a:xfrm>
              <a:off x="6310172" y="5767801"/>
              <a:ext cx="472957" cy="402596"/>
              <a:chOff x="4815689" y="5680080"/>
              <a:chExt cx="526833" cy="448465"/>
            </a:xfrm>
          </p:grpSpPr>
          <p:sp>
            <p:nvSpPr>
              <p:cNvPr id="578" name="平行四边形 64">
                <a:extLst>
                  <a:ext uri="{FF2B5EF4-FFF2-40B4-BE49-F238E27FC236}"/>
                </a:extLst>
              </p:cNvPr>
              <p:cNvSpPr/>
              <p:nvPr/>
            </p:nvSpPr>
            <p:spPr>
              <a:xfrm flipH="1">
                <a:off x="4815471" y="5828713"/>
                <a:ext cx="523381" cy="300645"/>
              </a:xfrm>
              <a:prstGeom prst="parallelogram">
                <a:avLst>
                  <a:gd name="adj" fmla="val 55395"/>
                </a:avLst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66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79" name="平行四边形 65">
                <a:extLst>
                  <a:ext uri="{FF2B5EF4-FFF2-40B4-BE49-F238E27FC236}"/>
                </a:extLst>
              </p:cNvPr>
              <p:cNvSpPr/>
              <p:nvPr/>
            </p:nvSpPr>
            <p:spPr>
              <a:xfrm rot="5400000">
                <a:off x="5032031" y="5819002"/>
                <a:ext cx="449199" cy="171514"/>
              </a:xfrm>
              <a:prstGeom prst="parallelogram">
                <a:avLst>
                  <a:gd name="adj" fmla="val 174617"/>
                </a:avLst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6" name="组合 54"/>
            <p:cNvGrpSpPr>
              <a:grpSpLocks/>
            </p:cNvGrpSpPr>
            <p:nvPr/>
          </p:nvGrpSpPr>
          <p:grpSpPr bwMode="auto">
            <a:xfrm>
              <a:off x="6633204" y="5645240"/>
              <a:ext cx="472429" cy="396897"/>
              <a:chOff x="4815673" y="5686427"/>
              <a:chExt cx="526261" cy="442117"/>
            </a:xfrm>
          </p:grpSpPr>
          <p:sp>
            <p:nvSpPr>
              <p:cNvPr id="576" name="平行四边形 62">
                <a:extLst>
                  <a:ext uri="{FF2B5EF4-FFF2-40B4-BE49-F238E27FC236}"/>
                </a:extLst>
              </p:cNvPr>
              <p:cNvSpPr/>
              <p:nvPr/>
            </p:nvSpPr>
            <p:spPr>
              <a:xfrm flipH="1">
                <a:off x="4816334" y="5826568"/>
                <a:ext cx="523397" cy="300646"/>
              </a:xfrm>
              <a:prstGeom prst="parallelogram">
                <a:avLst>
                  <a:gd name="adj" fmla="val 55395"/>
                </a:avLst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66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77" name="平行四边形 63">
                <a:extLst>
                  <a:ext uri="{FF2B5EF4-FFF2-40B4-BE49-F238E27FC236}"/>
                </a:extLst>
              </p:cNvPr>
              <p:cNvSpPr/>
              <p:nvPr/>
            </p:nvSpPr>
            <p:spPr>
              <a:xfrm rot="5400000">
                <a:off x="5036444" y="5823929"/>
                <a:ext cx="442126" cy="167982"/>
              </a:xfrm>
              <a:prstGeom prst="parallelogram">
                <a:avLst>
                  <a:gd name="adj" fmla="val 181535"/>
                </a:avLst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7" name="组合 55"/>
            <p:cNvGrpSpPr>
              <a:grpSpLocks/>
            </p:cNvGrpSpPr>
            <p:nvPr/>
          </p:nvGrpSpPr>
          <p:grpSpPr bwMode="auto">
            <a:xfrm>
              <a:off x="6953850" y="5514649"/>
              <a:ext cx="475288" cy="399587"/>
              <a:chOff x="4810093" y="5683431"/>
              <a:chExt cx="529459" cy="445113"/>
            </a:xfrm>
          </p:grpSpPr>
          <p:sp>
            <p:nvSpPr>
              <p:cNvPr id="574" name="平行四边形 60">
                <a:extLst>
                  <a:ext uri="{FF2B5EF4-FFF2-40B4-BE49-F238E27FC236}"/>
                </a:extLst>
              </p:cNvPr>
              <p:cNvSpPr/>
              <p:nvPr/>
            </p:nvSpPr>
            <p:spPr>
              <a:xfrm flipH="1">
                <a:off x="4810755" y="5829329"/>
                <a:ext cx="528715" cy="298877"/>
              </a:xfrm>
              <a:prstGeom prst="parallelogram">
                <a:avLst>
                  <a:gd name="adj" fmla="val 55395"/>
                </a:avLst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66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75" name="平行四边形 61">
                <a:extLst>
                  <a:ext uri="{FF2B5EF4-FFF2-40B4-BE49-F238E27FC236}"/>
                </a:extLst>
              </p:cNvPr>
              <p:cNvSpPr/>
              <p:nvPr/>
            </p:nvSpPr>
            <p:spPr>
              <a:xfrm rot="5400000">
                <a:off x="5033529" y="5822267"/>
                <a:ext cx="443894" cy="167986"/>
              </a:xfrm>
              <a:prstGeom prst="parallelogram">
                <a:avLst>
                  <a:gd name="adj" fmla="val 181535"/>
                </a:avLst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8" name="平行四边形 56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7279852" y="5515440"/>
              <a:ext cx="469858" cy="268308"/>
            </a:xfrm>
            <a:prstGeom prst="parallelogram">
              <a:avLst>
                <a:gd name="adj" fmla="val 55395"/>
              </a:avLst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59" name="任意多边形 57">
              <a:extLst>
                <a:ext uri="{FF2B5EF4-FFF2-40B4-BE49-F238E27FC236}"/>
              </a:extLst>
            </p:cNvPr>
            <p:cNvSpPr/>
            <p:nvPr/>
          </p:nvSpPr>
          <p:spPr>
            <a:xfrm flipH="1">
              <a:off x="5167077" y="5782160"/>
              <a:ext cx="2585808" cy="1285971"/>
            </a:xfrm>
            <a:custGeom>
              <a:avLst/>
              <a:gdLst>
                <a:gd name="connsiteX0" fmla="*/ 360000 w 2880000"/>
                <a:gd name="connsiteY0" fmla="*/ 0 h 1432800"/>
                <a:gd name="connsiteX1" fmla="*/ 0 w 2880000"/>
                <a:gd name="connsiteY1" fmla="*/ 0 h 1432800"/>
                <a:gd name="connsiteX2" fmla="*/ 0 w 2880000"/>
                <a:gd name="connsiteY2" fmla="*/ 1432800 h 1432800"/>
                <a:gd name="connsiteX3" fmla="*/ 2880000 w 2880000"/>
                <a:gd name="connsiteY3" fmla="*/ 1432800 h 1432800"/>
                <a:gd name="connsiteX4" fmla="*/ 2880000 w 2880000"/>
                <a:gd name="connsiteY4" fmla="*/ 1008801 h 1432800"/>
                <a:gd name="connsiteX5" fmla="*/ 2520000 w 2880000"/>
                <a:gd name="connsiteY5" fmla="*/ 1008801 h 1432800"/>
                <a:gd name="connsiteX6" fmla="*/ 2520000 w 2880000"/>
                <a:gd name="connsiteY6" fmla="*/ 864000 h 1432800"/>
                <a:gd name="connsiteX7" fmla="*/ 2160000 w 2880000"/>
                <a:gd name="connsiteY7" fmla="*/ 864000 h 1432800"/>
                <a:gd name="connsiteX8" fmla="*/ 2160000 w 2880000"/>
                <a:gd name="connsiteY8" fmla="*/ 720000 h 1432800"/>
                <a:gd name="connsiteX9" fmla="*/ 1800000 w 2880000"/>
                <a:gd name="connsiteY9" fmla="*/ 720000 h 1432800"/>
                <a:gd name="connsiteX10" fmla="*/ 1800000 w 2880000"/>
                <a:gd name="connsiteY10" fmla="*/ 576000 h 1432800"/>
                <a:gd name="connsiteX11" fmla="*/ 1440000 w 2880000"/>
                <a:gd name="connsiteY11" fmla="*/ 576000 h 1432800"/>
                <a:gd name="connsiteX12" fmla="*/ 1440000 w 2880000"/>
                <a:gd name="connsiteY12" fmla="*/ 432000 h 1432800"/>
                <a:gd name="connsiteX13" fmla="*/ 1080000 w 2880000"/>
                <a:gd name="connsiteY13" fmla="*/ 432000 h 1432800"/>
                <a:gd name="connsiteX14" fmla="*/ 1080000 w 2880000"/>
                <a:gd name="connsiteY14" fmla="*/ 288000 h 1432800"/>
                <a:gd name="connsiteX15" fmla="*/ 720000 w 2880000"/>
                <a:gd name="connsiteY15" fmla="*/ 288000 h 1432800"/>
                <a:gd name="connsiteX16" fmla="*/ 720000 w 2880000"/>
                <a:gd name="connsiteY16" fmla="*/ 144000 h 1432800"/>
                <a:gd name="connsiteX17" fmla="*/ 360000 w 2880000"/>
                <a:gd name="connsiteY17" fmla="*/ 144000 h 143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80000" h="1432800">
                  <a:moveTo>
                    <a:pt x="360000" y="0"/>
                  </a:moveTo>
                  <a:lnTo>
                    <a:pt x="0" y="0"/>
                  </a:lnTo>
                  <a:lnTo>
                    <a:pt x="0" y="1432800"/>
                  </a:lnTo>
                  <a:lnTo>
                    <a:pt x="2880000" y="1432800"/>
                  </a:lnTo>
                  <a:lnTo>
                    <a:pt x="2880000" y="1008801"/>
                  </a:lnTo>
                  <a:lnTo>
                    <a:pt x="2520000" y="1008801"/>
                  </a:lnTo>
                  <a:lnTo>
                    <a:pt x="2520000" y="864000"/>
                  </a:lnTo>
                  <a:lnTo>
                    <a:pt x="2160000" y="864000"/>
                  </a:lnTo>
                  <a:lnTo>
                    <a:pt x="2160000" y="720000"/>
                  </a:lnTo>
                  <a:lnTo>
                    <a:pt x="1800000" y="720000"/>
                  </a:lnTo>
                  <a:lnTo>
                    <a:pt x="1800000" y="576000"/>
                  </a:lnTo>
                  <a:lnTo>
                    <a:pt x="1440000" y="576000"/>
                  </a:lnTo>
                  <a:lnTo>
                    <a:pt x="1440000" y="432000"/>
                  </a:lnTo>
                  <a:lnTo>
                    <a:pt x="1080000" y="432000"/>
                  </a:lnTo>
                  <a:lnTo>
                    <a:pt x="1080000" y="288000"/>
                  </a:lnTo>
                  <a:lnTo>
                    <a:pt x="720000" y="288000"/>
                  </a:lnTo>
                  <a:lnTo>
                    <a:pt x="720000" y="144000"/>
                  </a:lnTo>
                  <a:lnTo>
                    <a:pt x="360000" y="144000"/>
                  </a:lnTo>
                  <a:close/>
                </a:path>
              </a:pathLst>
            </a:custGeom>
            <a:solidFill>
              <a:srgbClr val="423D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平行四边形 58">
              <a:extLst>
                <a:ext uri="{FF2B5EF4-FFF2-40B4-BE49-F238E27FC236}"/>
              </a:extLst>
            </p:cNvPr>
            <p:cNvSpPr/>
            <p:nvPr/>
          </p:nvSpPr>
          <p:spPr>
            <a:xfrm rot="16200000" flipH="1" flipV="1">
              <a:off x="4769390" y="6667270"/>
              <a:ext cx="650924" cy="150800"/>
            </a:xfrm>
            <a:prstGeom prst="parallelogram">
              <a:avLst>
                <a:gd name="adj" fmla="val 183941"/>
              </a:avLst>
            </a:prstGeom>
            <a:solidFill>
              <a:srgbClr val="5B54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61" name="任意多边形 74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277376" y="6475168"/>
              <a:ext cx="271483" cy="149212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62" name="任意多边形 75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602785" y="6344983"/>
              <a:ext cx="273070" cy="150800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63" name="任意多边形 76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927400" y="6217180"/>
              <a:ext cx="271483" cy="150800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64" name="任意多边形 77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6247252" y="6087789"/>
              <a:ext cx="271483" cy="149212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65" name="任意多边形 78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6568694" y="5959986"/>
              <a:ext cx="273070" cy="149212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66" name="任意多边形 79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6892515" y="5828213"/>
              <a:ext cx="271482" cy="150800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67" name="任意多边形 80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7217922" y="5702793"/>
              <a:ext cx="271483" cy="150799"/>
            </a:xfrm>
            <a:custGeom>
              <a:avLst/>
              <a:gdLst>
                <a:gd name="connsiteX0" fmla="*/ 0 w 305749"/>
                <a:gd name="connsiteY0" fmla="*/ 167479 h 167479"/>
                <a:gd name="connsiteX1" fmla="*/ 304033 w 305749"/>
                <a:gd name="connsiteY1" fmla="*/ 0 h 167479"/>
                <a:gd name="connsiteX2" fmla="*/ 305749 w 305749"/>
                <a:gd name="connsiteY2" fmla="*/ 0 h 167479"/>
                <a:gd name="connsiteX3" fmla="*/ 305749 w 305749"/>
                <a:gd name="connsiteY3" fmla="*/ 75120 h 167479"/>
                <a:gd name="connsiteX4" fmla="*/ 138084 w 305749"/>
                <a:gd name="connsiteY4" fmla="*/ 167479 h 16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49" h="167479">
                  <a:moveTo>
                    <a:pt x="0" y="167479"/>
                  </a:moveTo>
                  <a:lnTo>
                    <a:pt x="304033" y="0"/>
                  </a:lnTo>
                  <a:lnTo>
                    <a:pt x="305749" y="0"/>
                  </a:lnTo>
                  <a:lnTo>
                    <a:pt x="305749" y="75120"/>
                  </a:lnTo>
                  <a:lnTo>
                    <a:pt x="138084" y="16747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sz="1900" dirty="0">
                <a:solidFill>
                  <a:prstClr val="white"/>
                </a:solidFill>
              </a:endParaRPr>
            </a:p>
          </p:txBody>
        </p:sp>
        <p:sp>
          <p:nvSpPr>
            <p:cNvPr id="68" name="AutoShape 34"/>
            <p:cNvSpPr>
              <a:spLocks noChangeAspect="1" noChangeArrowheads="1" noTextEdit="1"/>
            </p:cNvSpPr>
            <p:nvPr/>
          </p:nvSpPr>
          <p:spPr bwMode="auto">
            <a:xfrm>
              <a:off x="6035118" y="4162536"/>
              <a:ext cx="252325" cy="238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/>
            <a:lstStyle/>
            <a:p>
              <a:endParaRPr lang="ru-RU"/>
            </a:p>
          </p:txBody>
        </p:sp>
        <p:sp>
          <p:nvSpPr>
            <p:cNvPr id="69" name="文本框 1024"/>
            <p:cNvSpPr txBox="1">
              <a:spLocks noChangeArrowheads="1"/>
            </p:cNvSpPr>
            <p:nvPr/>
          </p:nvSpPr>
          <p:spPr bwMode="auto">
            <a:xfrm>
              <a:off x="5812775" y="6507171"/>
              <a:ext cx="1940110" cy="516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altLang="zh-CN" sz="2600" b="1" dirty="0">
                  <a:solidFill>
                    <a:srgbClr val="FFFFFF"/>
                  </a:solidFill>
                </a:rPr>
                <a:t>Шаг  </a:t>
              </a:r>
              <a:r>
                <a:rPr lang="en-US" altLang="zh-CN" sz="2600" b="1" dirty="0">
                  <a:solidFill>
                    <a:srgbClr val="FFFFFF"/>
                  </a:solidFill>
                </a:rPr>
                <a:t>1</a:t>
              </a:r>
              <a:endParaRPr lang="zh-CN" altLang="en-US" sz="26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70" name="Group 243">
              <a:extLst>
                <a:ext uri="{FF2B5EF4-FFF2-40B4-BE49-F238E27FC236}"/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161793" y="4857132"/>
              <a:ext cx="568841" cy="463114"/>
              <a:chOff x="5152" y="2874"/>
              <a:chExt cx="113" cy="92"/>
            </a:xfrm>
            <a:solidFill>
              <a:schemeClr val="bg1"/>
            </a:solidFill>
          </p:grpSpPr>
          <p:sp>
            <p:nvSpPr>
              <p:cNvPr id="526" name="Freeform 244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68" y="2877"/>
                <a:ext cx="95" cy="58"/>
              </a:xfrm>
              <a:custGeom>
                <a:avLst/>
                <a:gdLst>
                  <a:gd name="T0" fmla="*/ 1 w 38"/>
                  <a:gd name="T1" fmla="*/ 23 h 23"/>
                  <a:gd name="T2" fmla="*/ 1 w 38"/>
                  <a:gd name="T3" fmla="*/ 23 h 23"/>
                  <a:gd name="T4" fmla="*/ 0 w 38"/>
                  <a:gd name="T5" fmla="*/ 23 h 23"/>
                  <a:gd name="T6" fmla="*/ 0 w 38"/>
                  <a:gd name="T7" fmla="*/ 22 h 23"/>
                  <a:gd name="T8" fmla="*/ 0 w 38"/>
                  <a:gd name="T9" fmla="*/ 20 h 23"/>
                  <a:gd name="T10" fmla="*/ 0 w 38"/>
                  <a:gd name="T11" fmla="*/ 20 h 23"/>
                  <a:gd name="T12" fmla="*/ 9 w 38"/>
                  <a:gd name="T13" fmla="*/ 10 h 23"/>
                  <a:gd name="T14" fmla="*/ 13 w 38"/>
                  <a:gd name="T15" fmla="*/ 10 h 23"/>
                  <a:gd name="T16" fmla="*/ 19 w 38"/>
                  <a:gd name="T17" fmla="*/ 13 h 23"/>
                  <a:gd name="T18" fmla="*/ 22 w 38"/>
                  <a:gd name="T19" fmla="*/ 14 h 23"/>
                  <a:gd name="T20" fmla="*/ 31 w 38"/>
                  <a:gd name="T21" fmla="*/ 4 h 23"/>
                  <a:gd name="T22" fmla="*/ 29 w 38"/>
                  <a:gd name="T23" fmla="*/ 4 h 23"/>
                  <a:gd name="T24" fmla="*/ 28 w 38"/>
                  <a:gd name="T25" fmla="*/ 4 h 23"/>
                  <a:gd name="T26" fmla="*/ 27 w 38"/>
                  <a:gd name="T27" fmla="*/ 3 h 23"/>
                  <a:gd name="T28" fmla="*/ 27 w 38"/>
                  <a:gd name="T29" fmla="*/ 2 h 23"/>
                  <a:gd name="T30" fmla="*/ 27 w 38"/>
                  <a:gd name="T31" fmla="*/ 2 h 23"/>
                  <a:gd name="T32" fmla="*/ 38 w 38"/>
                  <a:gd name="T33" fmla="*/ 0 h 23"/>
                  <a:gd name="T34" fmla="*/ 38 w 38"/>
                  <a:gd name="T35" fmla="*/ 0 h 23"/>
                  <a:gd name="T36" fmla="*/ 38 w 38"/>
                  <a:gd name="T37" fmla="*/ 0 h 23"/>
                  <a:gd name="T38" fmla="*/ 37 w 38"/>
                  <a:gd name="T39" fmla="*/ 10 h 23"/>
                  <a:gd name="T40" fmla="*/ 36 w 38"/>
                  <a:gd name="T41" fmla="*/ 11 h 23"/>
                  <a:gd name="T42" fmla="*/ 36 w 38"/>
                  <a:gd name="T43" fmla="*/ 11 h 23"/>
                  <a:gd name="T44" fmla="*/ 34 w 38"/>
                  <a:gd name="T45" fmla="*/ 9 h 23"/>
                  <a:gd name="T46" fmla="*/ 34 w 38"/>
                  <a:gd name="T47" fmla="*/ 9 h 23"/>
                  <a:gd name="T48" fmla="*/ 34 w 38"/>
                  <a:gd name="T49" fmla="*/ 6 h 23"/>
                  <a:gd name="T50" fmla="*/ 25 w 38"/>
                  <a:gd name="T51" fmla="*/ 17 h 23"/>
                  <a:gd name="T52" fmla="*/ 23 w 38"/>
                  <a:gd name="T53" fmla="*/ 18 h 23"/>
                  <a:gd name="T54" fmla="*/ 20 w 38"/>
                  <a:gd name="T55" fmla="*/ 18 h 23"/>
                  <a:gd name="T56" fmla="*/ 11 w 38"/>
                  <a:gd name="T57" fmla="*/ 13 h 23"/>
                  <a:gd name="T58" fmla="*/ 1 w 38"/>
                  <a:gd name="T59" fmla="*/ 23 h 23"/>
                  <a:gd name="T60" fmla="*/ 1 w 38"/>
                  <a:gd name="T61" fmla="*/ 23 h 23"/>
                  <a:gd name="T62" fmla="*/ 1 w 38"/>
                  <a:gd name="T63" fmla="*/ 20 h 23"/>
                  <a:gd name="T64" fmla="*/ 1 w 38"/>
                  <a:gd name="T65" fmla="*/ 21 h 23"/>
                  <a:gd name="T66" fmla="*/ 1 w 38"/>
                  <a:gd name="T67" fmla="*/ 22 h 23"/>
                  <a:gd name="T68" fmla="*/ 11 w 38"/>
                  <a:gd name="T69" fmla="*/ 12 h 23"/>
                  <a:gd name="T70" fmla="*/ 11 w 38"/>
                  <a:gd name="T71" fmla="*/ 12 h 23"/>
                  <a:gd name="T72" fmla="*/ 21 w 38"/>
                  <a:gd name="T73" fmla="*/ 17 h 23"/>
                  <a:gd name="T74" fmla="*/ 23 w 38"/>
                  <a:gd name="T75" fmla="*/ 17 h 23"/>
                  <a:gd name="T76" fmla="*/ 24 w 38"/>
                  <a:gd name="T77" fmla="*/ 16 h 23"/>
                  <a:gd name="T78" fmla="*/ 34 w 38"/>
                  <a:gd name="T79" fmla="*/ 5 h 23"/>
                  <a:gd name="T80" fmla="*/ 35 w 38"/>
                  <a:gd name="T81" fmla="*/ 4 h 23"/>
                  <a:gd name="T82" fmla="*/ 35 w 38"/>
                  <a:gd name="T83" fmla="*/ 5 h 23"/>
                  <a:gd name="T84" fmla="*/ 35 w 38"/>
                  <a:gd name="T85" fmla="*/ 9 h 23"/>
                  <a:gd name="T86" fmla="*/ 36 w 38"/>
                  <a:gd name="T87" fmla="*/ 9 h 23"/>
                  <a:gd name="T88" fmla="*/ 37 w 38"/>
                  <a:gd name="T89" fmla="*/ 1 h 23"/>
                  <a:gd name="T90" fmla="*/ 28 w 38"/>
                  <a:gd name="T91" fmla="*/ 3 h 23"/>
                  <a:gd name="T92" fmla="*/ 29 w 38"/>
                  <a:gd name="T93" fmla="*/ 3 h 23"/>
                  <a:gd name="T94" fmla="*/ 33 w 38"/>
                  <a:gd name="T95" fmla="*/ 3 h 23"/>
                  <a:gd name="T96" fmla="*/ 33 w 38"/>
                  <a:gd name="T97" fmla="*/ 4 h 23"/>
                  <a:gd name="T98" fmla="*/ 33 w 38"/>
                  <a:gd name="T99" fmla="*/ 4 h 23"/>
                  <a:gd name="T100" fmla="*/ 23 w 38"/>
                  <a:gd name="T101" fmla="*/ 15 h 23"/>
                  <a:gd name="T102" fmla="*/ 22 w 38"/>
                  <a:gd name="T103" fmla="*/ 16 h 23"/>
                  <a:gd name="T104" fmla="*/ 18 w 38"/>
                  <a:gd name="T105" fmla="*/ 14 h 23"/>
                  <a:gd name="T106" fmla="*/ 12 w 38"/>
                  <a:gd name="T107" fmla="*/ 10 h 23"/>
                  <a:gd name="T108" fmla="*/ 10 w 38"/>
                  <a:gd name="T109" fmla="*/ 11 h 23"/>
                  <a:gd name="T110" fmla="*/ 1 w 38"/>
                  <a:gd name="T111" fmla="*/ 2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8" h="23">
                    <a:moveTo>
                      <a:pt x="1" y="23"/>
                    </a:moveTo>
                    <a:cubicBezTo>
                      <a:pt x="1" y="23"/>
                      <a:pt x="1" y="23"/>
                      <a:pt x="1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1"/>
                      <a:pt x="0" y="21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10" y="9"/>
                      <a:pt x="12" y="9"/>
                      <a:pt x="13" y="10"/>
                    </a:cubicBezTo>
                    <a:cubicBezTo>
                      <a:pt x="14" y="11"/>
                      <a:pt x="17" y="12"/>
                      <a:pt x="19" y="13"/>
                    </a:cubicBezTo>
                    <a:cubicBezTo>
                      <a:pt x="20" y="13"/>
                      <a:pt x="22" y="14"/>
                      <a:pt x="22" y="14"/>
                    </a:cubicBezTo>
                    <a:cubicBezTo>
                      <a:pt x="25" y="11"/>
                      <a:pt x="30" y="6"/>
                      <a:pt x="31" y="4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4"/>
                      <a:pt x="28" y="4"/>
                      <a:pt x="28" y="4"/>
                    </a:cubicBezTo>
                    <a:cubicBezTo>
                      <a:pt x="28" y="4"/>
                      <a:pt x="27" y="3"/>
                      <a:pt x="27" y="3"/>
                    </a:cubicBezTo>
                    <a:cubicBezTo>
                      <a:pt x="27" y="3"/>
                      <a:pt x="26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31" y="1"/>
                      <a:pt x="38" y="0"/>
                      <a:pt x="38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"/>
                      <a:pt x="37" y="8"/>
                      <a:pt x="37" y="10"/>
                    </a:cubicBezTo>
                    <a:cubicBezTo>
                      <a:pt x="37" y="10"/>
                      <a:pt x="36" y="10"/>
                      <a:pt x="36" y="11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5" y="10"/>
                      <a:pt x="34" y="9"/>
                      <a:pt x="34" y="9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2" y="9"/>
                      <a:pt x="28" y="14"/>
                      <a:pt x="25" y="17"/>
                    </a:cubicBezTo>
                    <a:cubicBezTo>
                      <a:pt x="24" y="18"/>
                      <a:pt x="24" y="18"/>
                      <a:pt x="23" y="18"/>
                    </a:cubicBezTo>
                    <a:cubicBezTo>
                      <a:pt x="22" y="19"/>
                      <a:pt x="21" y="18"/>
                      <a:pt x="20" y="18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close/>
                    <a:moveTo>
                      <a:pt x="1" y="20"/>
                    </a:move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1" y="22"/>
                      <a:pt x="1" y="2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2" y="17"/>
                      <a:pt x="22" y="18"/>
                      <a:pt x="23" y="17"/>
                    </a:cubicBezTo>
                    <a:cubicBezTo>
                      <a:pt x="23" y="17"/>
                      <a:pt x="24" y="17"/>
                      <a:pt x="24" y="16"/>
                    </a:cubicBezTo>
                    <a:cubicBezTo>
                      <a:pt x="28" y="12"/>
                      <a:pt x="34" y="5"/>
                      <a:pt x="34" y="5"/>
                    </a:cubicBezTo>
                    <a:cubicBezTo>
                      <a:pt x="34" y="4"/>
                      <a:pt x="35" y="4"/>
                      <a:pt x="35" y="4"/>
                    </a:cubicBezTo>
                    <a:cubicBezTo>
                      <a:pt x="35" y="4"/>
                      <a:pt x="35" y="5"/>
                      <a:pt x="35" y="5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9"/>
                      <a:pt x="35" y="9"/>
                      <a:pt x="36" y="9"/>
                    </a:cubicBezTo>
                    <a:cubicBezTo>
                      <a:pt x="36" y="7"/>
                      <a:pt x="37" y="3"/>
                      <a:pt x="37" y="1"/>
                    </a:cubicBezTo>
                    <a:cubicBezTo>
                      <a:pt x="35" y="1"/>
                      <a:pt x="31" y="2"/>
                      <a:pt x="28" y="3"/>
                    </a:cubicBezTo>
                    <a:cubicBezTo>
                      <a:pt x="28" y="3"/>
                      <a:pt x="29" y="3"/>
                      <a:pt x="29" y="3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3" y="3"/>
                      <a:pt x="33" y="3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3" y="4"/>
                      <a:pt x="27" y="11"/>
                      <a:pt x="23" y="15"/>
                    </a:cubicBezTo>
                    <a:cubicBezTo>
                      <a:pt x="23" y="16"/>
                      <a:pt x="23" y="16"/>
                      <a:pt x="22" y="16"/>
                    </a:cubicBezTo>
                    <a:cubicBezTo>
                      <a:pt x="22" y="15"/>
                      <a:pt x="20" y="14"/>
                      <a:pt x="18" y="14"/>
                    </a:cubicBezTo>
                    <a:cubicBezTo>
                      <a:pt x="16" y="13"/>
                      <a:pt x="14" y="11"/>
                      <a:pt x="12" y="10"/>
                    </a:cubicBezTo>
                    <a:cubicBezTo>
                      <a:pt x="12" y="10"/>
                      <a:pt x="10" y="10"/>
                      <a:pt x="10" y="11"/>
                    </a:cubicBezTo>
                    <a:lnTo>
                      <a:pt x="1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7" name="Freeform 245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73" y="2925"/>
                <a:ext cx="15" cy="28"/>
              </a:xfrm>
              <a:custGeom>
                <a:avLst/>
                <a:gdLst>
                  <a:gd name="T0" fmla="*/ 6 w 6"/>
                  <a:gd name="T1" fmla="*/ 11 h 11"/>
                  <a:gd name="T2" fmla="*/ 1 w 6"/>
                  <a:gd name="T3" fmla="*/ 11 h 11"/>
                  <a:gd name="T4" fmla="*/ 0 w 6"/>
                  <a:gd name="T5" fmla="*/ 11 h 11"/>
                  <a:gd name="T6" fmla="*/ 0 w 6"/>
                  <a:gd name="T7" fmla="*/ 8 h 11"/>
                  <a:gd name="T8" fmla="*/ 0 w 6"/>
                  <a:gd name="T9" fmla="*/ 6 h 11"/>
                  <a:gd name="T10" fmla="*/ 0 w 6"/>
                  <a:gd name="T11" fmla="*/ 5 h 11"/>
                  <a:gd name="T12" fmla="*/ 4 w 6"/>
                  <a:gd name="T13" fmla="*/ 2 h 11"/>
                  <a:gd name="T14" fmla="*/ 5 w 6"/>
                  <a:gd name="T15" fmla="*/ 1 h 11"/>
                  <a:gd name="T16" fmla="*/ 6 w 6"/>
                  <a:gd name="T17" fmla="*/ 0 h 11"/>
                  <a:gd name="T18" fmla="*/ 6 w 6"/>
                  <a:gd name="T19" fmla="*/ 1 h 11"/>
                  <a:gd name="T20" fmla="*/ 6 w 6"/>
                  <a:gd name="T21" fmla="*/ 11 h 11"/>
                  <a:gd name="T22" fmla="*/ 6 w 6"/>
                  <a:gd name="T23" fmla="*/ 11 h 11"/>
                  <a:gd name="T24" fmla="*/ 1 w 6"/>
                  <a:gd name="T25" fmla="*/ 10 h 11"/>
                  <a:gd name="T26" fmla="*/ 5 w 6"/>
                  <a:gd name="T27" fmla="*/ 10 h 11"/>
                  <a:gd name="T28" fmla="*/ 5 w 6"/>
                  <a:gd name="T29" fmla="*/ 2 h 11"/>
                  <a:gd name="T30" fmla="*/ 5 w 6"/>
                  <a:gd name="T31" fmla="*/ 2 h 11"/>
                  <a:gd name="T32" fmla="*/ 1 w 6"/>
                  <a:gd name="T33" fmla="*/ 6 h 11"/>
                  <a:gd name="T34" fmla="*/ 1 w 6"/>
                  <a:gd name="T35" fmla="*/ 8 h 11"/>
                  <a:gd name="T36" fmla="*/ 1 w 6"/>
                  <a:gd name="T37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11">
                    <a:moveTo>
                      <a:pt x="6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6"/>
                      <a:pt x="0" y="6"/>
                      <a:pt x="0" y="5"/>
                    </a:cubicBezTo>
                    <a:cubicBezTo>
                      <a:pt x="2" y="4"/>
                      <a:pt x="3" y="3"/>
                      <a:pt x="4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6" y="0"/>
                      <a:pt x="6" y="0"/>
                    </a:cubicBezTo>
                    <a:cubicBezTo>
                      <a:pt x="6" y="0"/>
                      <a:pt x="6" y="1"/>
                      <a:pt x="6" y="1"/>
                    </a:cubicBezTo>
                    <a:cubicBezTo>
                      <a:pt x="6" y="5"/>
                      <a:pt x="6" y="8"/>
                      <a:pt x="6" y="11"/>
                    </a:cubicBezTo>
                    <a:cubicBezTo>
                      <a:pt x="6" y="11"/>
                      <a:pt x="6" y="11"/>
                      <a:pt x="6" y="11"/>
                    </a:cubicBezTo>
                    <a:close/>
                    <a:moveTo>
                      <a:pt x="1" y="10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5" y="8"/>
                      <a:pt x="5" y="5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4" y="4"/>
                      <a:pt x="2" y="5"/>
                      <a:pt x="1" y="6"/>
                    </a:cubicBezTo>
                    <a:cubicBezTo>
                      <a:pt x="1" y="7"/>
                      <a:pt x="1" y="8"/>
                      <a:pt x="1" y="8"/>
                    </a:cubicBezTo>
                    <a:cubicBezTo>
                      <a:pt x="1" y="9"/>
                      <a:pt x="1" y="10"/>
                      <a:pt x="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8" name="Freeform 246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93" y="2918"/>
                <a:ext cx="15" cy="35"/>
              </a:xfrm>
              <a:custGeom>
                <a:avLst/>
                <a:gdLst>
                  <a:gd name="T0" fmla="*/ 6 w 6"/>
                  <a:gd name="T1" fmla="*/ 14 h 14"/>
                  <a:gd name="T2" fmla="*/ 1 w 6"/>
                  <a:gd name="T3" fmla="*/ 14 h 14"/>
                  <a:gd name="T4" fmla="*/ 0 w 6"/>
                  <a:gd name="T5" fmla="*/ 14 h 14"/>
                  <a:gd name="T6" fmla="*/ 0 w 6"/>
                  <a:gd name="T7" fmla="*/ 8 h 14"/>
                  <a:gd name="T8" fmla="*/ 0 w 6"/>
                  <a:gd name="T9" fmla="*/ 2 h 14"/>
                  <a:gd name="T10" fmla="*/ 0 w 6"/>
                  <a:gd name="T11" fmla="*/ 2 h 14"/>
                  <a:gd name="T12" fmla="*/ 0 w 6"/>
                  <a:gd name="T13" fmla="*/ 2 h 14"/>
                  <a:gd name="T14" fmla="*/ 2 w 6"/>
                  <a:gd name="T15" fmla="*/ 0 h 14"/>
                  <a:gd name="T16" fmla="*/ 2 w 6"/>
                  <a:gd name="T17" fmla="*/ 0 h 14"/>
                  <a:gd name="T18" fmla="*/ 5 w 6"/>
                  <a:gd name="T19" fmla="*/ 2 h 14"/>
                  <a:gd name="T20" fmla="*/ 6 w 6"/>
                  <a:gd name="T21" fmla="*/ 3 h 14"/>
                  <a:gd name="T22" fmla="*/ 6 w 6"/>
                  <a:gd name="T23" fmla="*/ 4 h 14"/>
                  <a:gd name="T24" fmla="*/ 6 w 6"/>
                  <a:gd name="T25" fmla="*/ 14 h 14"/>
                  <a:gd name="T26" fmla="*/ 6 w 6"/>
                  <a:gd name="T27" fmla="*/ 14 h 14"/>
                  <a:gd name="T28" fmla="*/ 1 w 6"/>
                  <a:gd name="T29" fmla="*/ 13 h 14"/>
                  <a:gd name="T30" fmla="*/ 5 w 6"/>
                  <a:gd name="T31" fmla="*/ 13 h 14"/>
                  <a:gd name="T32" fmla="*/ 5 w 6"/>
                  <a:gd name="T33" fmla="*/ 4 h 14"/>
                  <a:gd name="T34" fmla="*/ 4 w 6"/>
                  <a:gd name="T35" fmla="*/ 3 h 14"/>
                  <a:gd name="T36" fmla="*/ 2 w 6"/>
                  <a:gd name="T37" fmla="*/ 1 h 14"/>
                  <a:gd name="T38" fmla="*/ 1 w 6"/>
                  <a:gd name="T39" fmla="*/ 2 h 14"/>
                  <a:gd name="T40" fmla="*/ 1 w 6"/>
                  <a:gd name="T41" fmla="*/ 3 h 14"/>
                  <a:gd name="T42" fmla="*/ 1 w 6"/>
                  <a:gd name="T43" fmla="*/ 8 h 14"/>
                  <a:gd name="T44" fmla="*/ 1 w 6"/>
                  <a:gd name="T45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" h="14">
                    <a:moveTo>
                      <a:pt x="6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0" y="14"/>
                      <a:pt x="0" y="14"/>
                    </a:cubicBezTo>
                    <a:cubicBezTo>
                      <a:pt x="0" y="12"/>
                      <a:pt x="0" y="10"/>
                      <a:pt x="0" y="8"/>
                    </a:cubicBezTo>
                    <a:cubicBezTo>
                      <a:pt x="0" y="7"/>
                      <a:pt x="0" y="5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4" y="1"/>
                      <a:pt x="5" y="2"/>
                    </a:cubicBezTo>
                    <a:cubicBezTo>
                      <a:pt x="5" y="2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4"/>
                    </a:cubicBezTo>
                    <a:cubicBezTo>
                      <a:pt x="6" y="7"/>
                      <a:pt x="6" y="11"/>
                      <a:pt x="6" y="14"/>
                    </a:cubicBezTo>
                    <a:cubicBezTo>
                      <a:pt x="6" y="14"/>
                      <a:pt x="6" y="14"/>
                      <a:pt x="6" y="14"/>
                    </a:cubicBezTo>
                    <a:close/>
                    <a:moveTo>
                      <a:pt x="1" y="13"/>
                    </a:moveTo>
                    <a:cubicBezTo>
                      <a:pt x="5" y="13"/>
                      <a:pt x="5" y="13"/>
                      <a:pt x="5" y="13"/>
                    </a:cubicBezTo>
                    <a:cubicBezTo>
                      <a:pt x="5" y="11"/>
                      <a:pt x="5" y="7"/>
                      <a:pt x="5" y="4"/>
                    </a:cubicBezTo>
                    <a:cubicBezTo>
                      <a:pt x="5" y="3"/>
                      <a:pt x="4" y="3"/>
                      <a:pt x="4" y="3"/>
                    </a:cubicBezTo>
                    <a:cubicBezTo>
                      <a:pt x="3" y="2"/>
                      <a:pt x="3" y="2"/>
                      <a:pt x="2" y="1"/>
                    </a:cubicBezTo>
                    <a:cubicBezTo>
                      <a:pt x="2" y="1"/>
                      <a:pt x="1" y="2"/>
                      <a:pt x="1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5"/>
                      <a:pt x="1" y="7"/>
                      <a:pt x="1" y="8"/>
                    </a:cubicBezTo>
                    <a:cubicBezTo>
                      <a:pt x="1" y="10"/>
                      <a:pt x="1" y="11"/>
                      <a:pt x="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9" name="Freeform 247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13" y="2928"/>
                <a:ext cx="17" cy="25"/>
              </a:xfrm>
              <a:custGeom>
                <a:avLst/>
                <a:gdLst>
                  <a:gd name="T0" fmla="*/ 6 w 7"/>
                  <a:gd name="T1" fmla="*/ 10 h 10"/>
                  <a:gd name="T2" fmla="*/ 1 w 7"/>
                  <a:gd name="T3" fmla="*/ 10 h 10"/>
                  <a:gd name="T4" fmla="*/ 1 w 7"/>
                  <a:gd name="T5" fmla="*/ 10 h 10"/>
                  <a:gd name="T6" fmla="*/ 0 w 7"/>
                  <a:gd name="T7" fmla="*/ 1 h 10"/>
                  <a:gd name="T8" fmla="*/ 1 w 7"/>
                  <a:gd name="T9" fmla="*/ 0 h 10"/>
                  <a:gd name="T10" fmla="*/ 1 w 7"/>
                  <a:gd name="T11" fmla="*/ 0 h 10"/>
                  <a:gd name="T12" fmla="*/ 2 w 7"/>
                  <a:gd name="T13" fmla="*/ 1 h 10"/>
                  <a:gd name="T14" fmla="*/ 4 w 7"/>
                  <a:gd name="T15" fmla="*/ 1 h 10"/>
                  <a:gd name="T16" fmla="*/ 5 w 7"/>
                  <a:gd name="T17" fmla="*/ 1 h 10"/>
                  <a:gd name="T18" fmla="*/ 6 w 7"/>
                  <a:gd name="T19" fmla="*/ 0 h 10"/>
                  <a:gd name="T20" fmla="*/ 6 w 7"/>
                  <a:gd name="T21" fmla="*/ 0 h 10"/>
                  <a:gd name="T22" fmla="*/ 7 w 7"/>
                  <a:gd name="T23" fmla="*/ 1 h 10"/>
                  <a:gd name="T24" fmla="*/ 7 w 7"/>
                  <a:gd name="T25" fmla="*/ 10 h 10"/>
                  <a:gd name="T26" fmla="*/ 6 w 7"/>
                  <a:gd name="T27" fmla="*/ 10 h 10"/>
                  <a:gd name="T28" fmla="*/ 2 w 7"/>
                  <a:gd name="T29" fmla="*/ 9 h 10"/>
                  <a:gd name="T30" fmla="*/ 6 w 7"/>
                  <a:gd name="T31" fmla="*/ 9 h 10"/>
                  <a:gd name="T32" fmla="*/ 6 w 7"/>
                  <a:gd name="T33" fmla="*/ 2 h 10"/>
                  <a:gd name="T34" fmla="*/ 4 w 7"/>
                  <a:gd name="T35" fmla="*/ 2 h 10"/>
                  <a:gd name="T36" fmla="*/ 2 w 7"/>
                  <a:gd name="T37" fmla="*/ 1 h 10"/>
                  <a:gd name="T38" fmla="*/ 1 w 7"/>
                  <a:gd name="T39" fmla="*/ 1 h 10"/>
                  <a:gd name="T40" fmla="*/ 2 w 7"/>
                  <a:gd name="T41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" h="10">
                    <a:moveTo>
                      <a:pt x="6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7" y="4"/>
                      <a:pt x="7" y="7"/>
                      <a:pt x="7" y="10"/>
                    </a:cubicBezTo>
                    <a:cubicBezTo>
                      <a:pt x="7" y="10"/>
                      <a:pt x="6" y="10"/>
                      <a:pt x="6" y="10"/>
                    </a:cubicBezTo>
                    <a:close/>
                    <a:moveTo>
                      <a:pt x="2" y="9"/>
                    </a:moveTo>
                    <a:cubicBezTo>
                      <a:pt x="6" y="9"/>
                      <a:pt x="6" y="9"/>
                      <a:pt x="6" y="9"/>
                    </a:cubicBezTo>
                    <a:cubicBezTo>
                      <a:pt x="6" y="7"/>
                      <a:pt x="6" y="5"/>
                      <a:pt x="6" y="2"/>
                    </a:cubicBezTo>
                    <a:cubicBezTo>
                      <a:pt x="5" y="2"/>
                      <a:pt x="5" y="2"/>
                      <a:pt x="4" y="2"/>
                    </a:cubicBezTo>
                    <a:cubicBezTo>
                      <a:pt x="3" y="2"/>
                      <a:pt x="3" y="2"/>
                      <a:pt x="2" y="1"/>
                    </a:cubicBezTo>
                    <a:cubicBezTo>
                      <a:pt x="2" y="1"/>
                      <a:pt x="2" y="1"/>
                      <a:pt x="1" y="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0" name="Freeform 248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35" y="2910"/>
                <a:ext cx="15" cy="43"/>
              </a:xfrm>
              <a:custGeom>
                <a:avLst/>
                <a:gdLst>
                  <a:gd name="T0" fmla="*/ 5 w 6"/>
                  <a:gd name="T1" fmla="*/ 17 h 17"/>
                  <a:gd name="T2" fmla="*/ 0 w 6"/>
                  <a:gd name="T3" fmla="*/ 17 h 17"/>
                  <a:gd name="T4" fmla="*/ 0 w 6"/>
                  <a:gd name="T5" fmla="*/ 17 h 17"/>
                  <a:gd name="T6" fmla="*/ 0 w 6"/>
                  <a:gd name="T7" fmla="*/ 11 h 17"/>
                  <a:gd name="T8" fmla="*/ 0 w 6"/>
                  <a:gd name="T9" fmla="*/ 6 h 17"/>
                  <a:gd name="T10" fmla="*/ 0 w 6"/>
                  <a:gd name="T11" fmla="*/ 5 h 17"/>
                  <a:gd name="T12" fmla="*/ 1 w 6"/>
                  <a:gd name="T13" fmla="*/ 4 h 17"/>
                  <a:gd name="T14" fmla="*/ 5 w 6"/>
                  <a:gd name="T15" fmla="*/ 0 h 17"/>
                  <a:gd name="T16" fmla="*/ 5 w 6"/>
                  <a:gd name="T17" fmla="*/ 0 h 17"/>
                  <a:gd name="T18" fmla="*/ 6 w 6"/>
                  <a:gd name="T19" fmla="*/ 0 h 17"/>
                  <a:gd name="T20" fmla="*/ 6 w 6"/>
                  <a:gd name="T21" fmla="*/ 17 h 17"/>
                  <a:gd name="T22" fmla="*/ 5 w 6"/>
                  <a:gd name="T23" fmla="*/ 17 h 17"/>
                  <a:gd name="T24" fmla="*/ 1 w 6"/>
                  <a:gd name="T25" fmla="*/ 16 h 17"/>
                  <a:gd name="T26" fmla="*/ 5 w 6"/>
                  <a:gd name="T27" fmla="*/ 16 h 17"/>
                  <a:gd name="T28" fmla="*/ 5 w 6"/>
                  <a:gd name="T29" fmla="*/ 2 h 17"/>
                  <a:gd name="T30" fmla="*/ 2 w 6"/>
                  <a:gd name="T31" fmla="*/ 4 h 17"/>
                  <a:gd name="T32" fmla="*/ 1 w 6"/>
                  <a:gd name="T33" fmla="*/ 6 h 17"/>
                  <a:gd name="T34" fmla="*/ 1 w 6"/>
                  <a:gd name="T35" fmla="*/ 11 h 17"/>
                  <a:gd name="T36" fmla="*/ 1 w 6"/>
                  <a:gd name="T37" fmla="*/ 1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17">
                    <a:moveTo>
                      <a:pt x="5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5"/>
                      <a:pt x="0" y="13"/>
                      <a:pt x="0" y="11"/>
                    </a:cubicBezTo>
                    <a:cubicBezTo>
                      <a:pt x="0" y="10"/>
                      <a:pt x="0" y="8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cubicBezTo>
                      <a:pt x="0" y="5"/>
                      <a:pt x="0" y="5"/>
                      <a:pt x="1" y="4"/>
                    </a:cubicBezTo>
                    <a:cubicBezTo>
                      <a:pt x="3" y="2"/>
                      <a:pt x="4" y="1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6"/>
                      <a:pt x="6" y="12"/>
                      <a:pt x="6" y="17"/>
                    </a:cubicBezTo>
                    <a:cubicBezTo>
                      <a:pt x="6" y="17"/>
                      <a:pt x="6" y="17"/>
                      <a:pt x="5" y="17"/>
                    </a:cubicBezTo>
                    <a:close/>
                    <a:moveTo>
                      <a:pt x="1" y="16"/>
                    </a:moveTo>
                    <a:cubicBezTo>
                      <a:pt x="5" y="16"/>
                      <a:pt x="5" y="16"/>
                      <a:pt x="5" y="16"/>
                    </a:cubicBezTo>
                    <a:cubicBezTo>
                      <a:pt x="5" y="12"/>
                      <a:pt x="5" y="7"/>
                      <a:pt x="5" y="2"/>
                    </a:cubicBezTo>
                    <a:cubicBezTo>
                      <a:pt x="4" y="2"/>
                      <a:pt x="3" y="3"/>
                      <a:pt x="2" y="4"/>
                    </a:cubicBezTo>
                    <a:cubicBezTo>
                      <a:pt x="1" y="5"/>
                      <a:pt x="1" y="6"/>
                      <a:pt x="1" y="6"/>
                    </a:cubicBezTo>
                    <a:cubicBezTo>
                      <a:pt x="1" y="8"/>
                      <a:pt x="1" y="10"/>
                      <a:pt x="1" y="11"/>
                    </a:cubicBezTo>
                    <a:cubicBezTo>
                      <a:pt x="1" y="13"/>
                      <a:pt x="1" y="15"/>
                      <a:pt x="1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1" name="Freeform 24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928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2" name="Freeform 25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941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3" name="Freeform 25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905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4" name="Freeform 25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895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0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0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5" name="Freeform 25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918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0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0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6" name="Freeform 25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73" y="2943"/>
                <a:ext cx="15" cy="10"/>
              </a:xfrm>
              <a:custGeom>
                <a:avLst/>
                <a:gdLst>
                  <a:gd name="T0" fmla="*/ 1 w 6"/>
                  <a:gd name="T1" fmla="*/ 4 h 4"/>
                  <a:gd name="T2" fmla="*/ 0 w 6"/>
                  <a:gd name="T3" fmla="*/ 4 h 4"/>
                  <a:gd name="T4" fmla="*/ 1 w 6"/>
                  <a:gd name="T5" fmla="*/ 3 h 4"/>
                  <a:gd name="T6" fmla="*/ 3 w 6"/>
                  <a:gd name="T7" fmla="*/ 2 h 4"/>
                  <a:gd name="T8" fmla="*/ 5 w 6"/>
                  <a:gd name="T9" fmla="*/ 1 h 4"/>
                  <a:gd name="T10" fmla="*/ 6 w 6"/>
                  <a:gd name="T11" fmla="*/ 1 h 4"/>
                  <a:gd name="T12" fmla="*/ 6 w 6"/>
                  <a:gd name="T13" fmla="*/ 1 h 4"/>
                  <a:gd name="T14" fmla="*/ 3 w 6"/>
                  <a:gd name="T15" fmla="*/ 3 h 4"/>
                  <a:gd name="T16" fmla="*/ 1 w 6"/>
                  <a:gd name="T17" fmla="*/ 4 h 4"/>
                  <a:gd name="T18" fmla="*/ 1 w 6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">
                    <a:moveTo>
                      <a:pt x="1" y="4"/>
                    </a:moveTo>
                    <a:cubicBezTo>
                      <a:pt x="1" y="4"/>
                      <a:pt x="1" y="4"/>
                      <a:pt x="0" y="4"/>
                    </a:cubicBezTo>
                    <a:cubicBezTo>
                      <a:pt x="0" y="4"/>
                      <a:pt x="0" y="3"/>
                      <a:pt x="1" y="3"/>
                    </a:cubicBezTo>
                    <a:cubicBezTo>
                      <a:pt x="1" y="3"/>
                      <a:pt x="2" y="2"/>
                      <a:pt x="3" y="2"/>
                    </a:cubicBezTo>
                    <a:cubicBezTo>
                      <a:pt x="4" y="2"/>
                      <a:pt x="4" y="1"/>
                      <a:pt x="5" y="1"/>
                    </a:cubicBezTo>
                    <a:cubicBezTo>
                      <a:pt x="5" y="0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2"/>
                      <a:pt x="4" y="2"/>
                      <a:pt x="3" y="3"/>
                    </a:cubicBezTo>
                    <a:cubicBezTo>
                      <a:pt x="3" y="3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7" name="Freeform 25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73" y="2938"/>
                <a:ext cx="15" cy="8"/>
              </a:xfrm>
              <a:custGeom>
                <a:avLst/>
                <a:gdLst>
                  <a:gd name="T0" fmla="*/ 1 w 6"/>
                  <a:gd name="T1" fmla="*/ 3 h 3"/>
                  <a:gd name="T2" fmla="*/ 0 w 6"/>
                  <a:gd name="T3" fmla="*/ 3 h 3"/>
                  <a:gd name="T4" fmla="*/ 1 w 6"/>
                  <a:gd name="T5" fmla="*/ 2 h 3"/>
                  <a:gd name="T6" fmla="*/ 3 w 6"/>
                  <a:gd name="T7" fmla="*/ 1 h 3"/>
                  <a:gd name="T8" fmla="*/ 5 w 6"/>
                  <a:gd name="T9" fmla="*/ 0 h 3"/>
                  <a:gd name="T10" fmla="*/ 6 w 6"/>
                  <a:gd name="T11" fmla="*/ 0 h 3"/>
                  <a:gd name="T12" fmla="*/ 6 w 6"/>
                  <a:gd name="T13" fmla="*/ 1 h 3"/>
                  <a:gd name="T14" fmla="*/ 1 w 6"/>
                  <a:gd name="T15" fmla="*/ 3 h 3"/>
                  <a:gd name="T16" fmla="*/ 1 w 6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3">
                    <a:moveTo>
                      <a:pt x="1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2"/>
                      <a:pt x="1" y="2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4" y="1"/>
                      <a:pt x="4" y="0"/>
                      <a:pt x="5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1"/>
                      <a:pt x="6" y="1"/>
                    </a:cubicBezTo>
                    <a:cubicBezTo>
                      <a:pt x="4" y="2"/>
                      <a:pt x="3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8" name="Freeform 25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93" y="2923"/>
                <a:ext cx="12" cy="7"/>
              </a:xfrm>
              <a:custGeom>
                <a:avLst/>
                <a:gdLst>
                  <a:gd name="T0" fmla="*/ 1 w 5"/>
                  <a:gd name="T1" fmla="*/ 3 h 3"/>
                  <a:gd name="T2" fmla="*/ 0 w 5"/>
                  <a:gd name="T3" fmla="*/ 3 h 3"/>
                  <a:gd name="T4" fmla="*/ 1 w 5"/>
                  <a:gd name="T5" fmla="*/ 2 h 3"/>
                  <a:gd name="T6" fmla="*/ 4 w 5"/>
                  <a:gd name="T7" fmla="*/ 0 h 3"/>
                  <a:gd name="T8" fmla="*/ 5 w 5"/>
                  <a:gd name="T9" fmla="*/ 0 h 3"/>
                  <a:gd name="T10" fmla="*/ 5 w 5"/>
                  <a:gd name="T11" fmla="*/ 1 h 3"/>
                  <a:gd name="T12" fmla="*/ 1 w 5"/>
                  <a:gd name="T13" fmla="*/ 3 h 3"/>
                  <a:gd name="T14" fmla="*/ 1 w 5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1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1" y="2"/>
                    </a:cubicBezTo>
                    <a:cubicBezTo>
                      <a:pt x="2" y="2"/>
                      <a:pt x="3" y="1"/>
                      <a:pt x="4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" y="2"/>
                      <a:pt x="2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9" name="Freeform 25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93" y="2930"/>
                <a:ext cx="15" cy="11"/>
              </a:xfrm>
              <a:custGeom>
                <a:avLst/>
                <a:gdLst>
                  <a:gd name="T0" fmla="*/ 1 w 6"/>
                  <a:gd name="T1" fmla="*/ 4 h 4"/>
                  <a:gd name="T2" fmla="*/ 1 w 6"/>
                  <a:gd name="T3" fmla="*/ 4 h 4"/>
                  <a:gd name="T4" fmla="*/ 1 w 6"/>
                  <a:gd name="T5" fmla="*/ 3 h 4"/>
                  <a:gd name="T6" fmla="*/ 6 w 6"/>
                  <a:gd name="T7" fmla="*/ 0 h 4"/>
                  <a:gd name="T8" fmla="*/ 6 w 6"/>
                  <a:gd name="T9" fmla="*/ 0 h 4"/>
                  <a:gd name="T10" fmla="*/ 6 w 6"/>
                  <a:gd name="T11" fmla="*/ 1 h 4"/>
                  <a:gd name="T12" fmla="*/ 1 w 6"/>
                  <a:gd name="T13" fmla="*/ 4 h 4"/>
                  <a:gd name="T14" fmla="*/ 1 w 6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1" y="3"/>
                      <a:pt x="1" y="3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0" name="Freeform 25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93" y="2938"/>
                <a:ext cx="15" cy="10"/>
              </a:xfrm>
              <a:custGeom>
                <a:avLst/>
                <a:gdLst>
                  <a:gd name="T0" fmla="*/ 1 w 6"/>
                  <a:gd name="T1" fmla="*/ 4 h 4"/>
                  <a:gd name="T2" fmla="*/ 0 w 6"/>
                  <a:gd name="T3" fmla="*/ 4 h 4"/>
                  <a:gd name="T4" fmla="*/ 1 w 6"/>
                  <a:gd name="T5" fmla="*/ 3 h 4"/>
                  <a:gd name="T6" fmla="*/ 3 w 6"/>
                  <a:gd name="T7" fmla="*/ 2 h 4"/>
                  <a:gd name="T8" fmla="*/ 6 w 6"/>
                  <a:gd name="T9" fmla="*/ 0 h 4"/>
                  <a:gd name="T10" fmla="*/ 6 w 6"/>
                  <a:gd name="T11" fmla="*/ 1 h 4"/>
                  <a:gd name="T12" fmla="*/ 6 w 6"/>
                  <a:gd name="T13" fmla="*/ 1 h 4"/>
                  <a:gd name="T14" fmla="*/ 4 w 6"/>
                  <a:gd name="T15" fmla="*/ 3 h 4"/>
                  <a:gd name="T16" fmla="*/ 1 w 6"/>
                  <a:gd name="T17" fmla="*/ 4 h 4"/>
                  <a:gd name="T18" fmla="*/ 1 w 6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">
                    <a:moveTo>
                      <a:pt x="1" y="4"/>
                    </a:moveTo>
                    <a:cubicBezTo>
                      <a:pt x="1" y="4"/>
                      <a:pt x="1" y="4"/>
                      <a:pt x="0" y="4"/>
                    </a:cubicBezTo>
                    <a:cubicBezTo>
                      <a:pt x="0" y="4"/>
                      <a:pt x="0" y="3"/>
                      <a:pt x="1" y="3"/>
                    </a:cubicBezTo>
                    <a:cubicBezTo>
                      <a:pt x="2" y="3"/>
                      <a:pt x="2" y="2"/>
                      <a:pt x="3" y="2"/>
                    </a:cubicBezTo>
                    <a:cubicBezTo>
                      <a:pt x="4" y="1"/>
                      <a:pt x="5" y="1"/>
                      <a:pt x="6" y="0"/>
                    </a:cubicBezTo>
                    <a:cubicBezTo>
                      <a:pt x="6" y="0"/>
                      <a:pt x="6" y="0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2"/>
                      <a:pt x="4" y="2"/>
                      <a:pt x="4" y="3"/>
                    </a:cubicBezTo>
                    <a:cubicBezTo>
                      <a:pt x="3" y="3"/>
                      <a:pt x="2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1" name="Freeform 25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98" y="2946"/>
                <a:ext cx="10" cy="7"/>
              </a:xfrm>
              <a:custGeom>
                <a:avLst/>
                <a:gdLst>
                  <a:gd name="T0" fmla="*/ 0 w 4"/>
                  <a:gd name="T1" fmla="*/ 3 h 3"/>
                  <a:gd name="T2" fmla="*/ 0 w 4"/>
                  <a:gd name="T3" fmla="*/ 3 h 3"/>
                  <a:gd name="T4" fmla="*/ 0 w 4"/>
                  <a:gd name="T5" fmla="*/ 2 h 3"/>
                  <a:gd name="T6" fmla="*/ 4 w 4"/>
                  <a:gd name="T7" fmla="*/ 0 h 3"/>
                  <a:gd name="T8" fmla="*/ 4 w 4"/>
                  <a:gd name="T9" fmla="*/ 0 h 3"/>
                  <a:gd name="T10" fmla="*/ 4 w 4"/>
                  <a:gd name="T11" fmla="*/ 1 h 3"/>
                  <a:gd name="T12" fmla="*/ 0 w 4"/>
                  <a:gd name="T13" fmla="*/ 3 h 3"/>
                  <a:gd name="T14" fmla="*/ 0 w 4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1" y="2"/>
                      <a:pt x="3" y="1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1"/>
                      <a:pt x="4" y="1"/>
                    </a:cubicBezTo>
                    <a:cubicBezTo>
                      <a:pt x="3" y="2"/>
                      <a:pt x="2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2" name="Freeform 26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15" y="2933"/>
                <a:ext cx="13" cy="8"/>
              </a:xfrm>
              <a:custGeom>
                <a:avLst/>
                <a:gdLst>
                  <a:gd name="T0" fmla="*/ 0 w 5"/>
                  <a:gd name="T1" fmla="*/ 3 h 3"/>
                  <a:gd name="T2" fmla="*/ 0 w 5"/>
                  <a:gd name="T3" fmla="*/ 3 h 3"/>
                  <a:gd name="T4" fmla="*/ 0 w 5"/>
                  <a:gd name="T5" fmla="*/ 2 h 3"/>
                  <a:gd name="T6" fmla="*/ 2 w 5"/>
                  <a:gd name="T7" fmla="*/ 1 h 3"/>
                  <a:gd name="T8" fmla="*/ 5 w 5"/>
                  <a:gd name="T9" fmla="*/ 0 h 3"/>
                  <a:gd name="T10" fmla="*/ 5 w 5"/>
                  <a:gd name="T11" fmla="*/ 0 h 3"/>
                  <a:gd name="T12" fmla="*/ 5 w 5"/>
                  <a:gd name="T13" fmla="*/ 1 h 3"/>
                  <a:gd name="T14" fmla="*/ 3 w 5"/>
                  <a:gd name="T15" fmla="*/ 2 h 3"/>
                  <a:gd name="T16" fmla="*/ 0 w 5"/>
                  <a:gd name="T17" fmla="*/ 3 h 3"/>
                  <a:gd name="T18" fmla="*/ 0 w 5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2"/>
                      <a:pt x="1" y="2"/>
                      <a:pt x="2" y="1"/>
                    </a:cubicBezTo>
                    <a:cubicBezTo>
                      <a:pt x="3" y="1"/>
                      <a:pt x="4" y="1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4" y="2"/>
                      <a:pt x="3" y="2"/>
                    </a:cubicBezTo>
                    <a:cubicBezTo>
                      <a:pt x="2" y="3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3" name="Freeform 26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13" y="2941"/>
                <a:ext cx="17" cy="10"/>
              </a:xfrm>
              <a:custGeom>
                <a:avLst/>
                <a:gdLst>
                  <a:gd name="T0" fmla="*/ 1 w 7"/>
                  <a:gd name="T1" fmla="*/ 4 h 4"/>
                  <a:gd name="T2" fmla="*/ 1 w 7"/>
                  <a:gd name="T3" fmla="*/ 4 h 4"/>
                  <a:gd name="T4" fmla="*/ 1 w 7"/>
                  <a:gd name="T5" fmla="*/ 3 h 4"/>
                  <a:gd name="T6" fmla="*/ 6 w 7"/>
                  <a:gd name="T7" fmla="*/ 0 h 4"/>
                  <a:gd name="T8" fmla="*/ 6 w 7"/>
                  <a:gd name="T9" fmla="*/ 0 h 4"/>
                  <a:gd name="T10" fmla="*/ 6 w 7"/>
                  <a:gd name="T11" fmla="*/ 1 h 4"/>
                  <a:gd name="T12" fmla="*/ 1 w 7"/>
                  <a:gd name="T13" fmla="*/ 4 h 4"/>
                  <a:gd name="T14" fmla="*/ 1 w 7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1" y="3"/>
                      <a:pt x="1" y="3"/>
                    </a:cubicBezTo>
                    <a:cubicBezTo>
                      <a:pt x="2" y="2"/>
                      <a:pt x="4" y="1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1"/>
                      <a:pt x="6" y="1"/>
                      <a:pt x="6" y="1"/>
                    </a:cubicBezTo>
                    <a:cubicBezTo>
                      <a:pt x="4" y="2"/>
                      <a:pt x="3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4" name="Freeform 26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18" y="2946"/>
                <a:ext cx="12" cy="7"/>
              </a:xfrm>
              <a:custGeom>
                <a:avLst/>
                <a:gdLst>
                  <a:gd name="T0" fmla="*/ 1 w 5"/>
                  <a:gd name="T1" fmla="*/ 3 h 3"/>
                  <a:gd name="T2" fmla="*/ 0 w 5"/>
                  <a:gd name="T3" fmla="*/ 3 h 3"/>
                  <a:gd name="T4" fmla="*/ 1 w 5"/>
                  <a:gd name="T5" fmla="*/ 2 h 3"/>
                  <a:gd name="T6" fmla="*/ 4 w 5"/>
                  <a:gd name="T7" fmla="*/ 0 h 3"/>
                  <a:gd name="T8" fmla="*/ 4 w 5"/>
                  <a:gd name="T9" fmla="*/ 1 h 3"/>
                  <a:gd name="T10" fmla="*/ 4 w 5"/>
                  <a:gd name="T11" fmla="*/ 1 h 3"/>
                  <a:gd name="T12" fmla="*/ 1 w 5"/>
                  <a:gd name="T13" fmla="*/ 3 h 3"/>
                  <a:gd name="T14" fmla="*/ 1 w 5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1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1" y="2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1"/>
                    </a:cubicBezTo>
                    <a:cubicBezTo>
                      <a:pt x="5" y="1"/>
                      <a:pt x="4" y="1"/>
                      <a:pt x="4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5" name="Freeform 26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35" y="2918"/>
                <a:ext cx="15" cy="15"/>
              </a:xfrm>
              <a:custGeom>
                <a:avLst/>
                <a:gdLst>
                  <a:gd name="T0" fmla="*/ 0 w 6"/>
                  <a:gd name="T1" fmla="*/ 6 h 6"/>
                  <a:gd name="T2" fmla="*/ 0 w 6"/>
                  <a:gd name="T3" fmla="*/ 6 h 6"/>
                  <a:gd name="T4" fmla="*/ 0 w 6"/>
                  <a:gd name="T5" fmla="*/ 5 h 6"/>
                  <a:gd name="T6" fmla="*/ 4 w 6"/>
                  <a:gd name="T7" fmla="*/ 1 h 6"/>
                  <a:gd name="T8" fmla="*/ 5 w 6"/>
                  <a:gd name="T9" fmla="*/ 1 h 6"/>
                  <a:gd name="T10" fmla="*/ 6 w 6"/>
                  <a:gd name="T11" fmla="*/ 1 h 6"/>
                  <a:gd name="T12" fmla="*/ 6 w 6"/>
                  <a:gd name="T13" fmla="*/ 1 h 6"/>
                  <a:gd name="T14" fmla="*/ 5 w 6"/>
                  <a:gd name="T15" fmla="*/ 2 h 6"/>
                  <a:gd name="T16" fmla="*/ 1 w 6"/>
                  <a:gd name="T17" fmla="*/ 6 h 6"/>
                  <a:gd name="T18" fmla="*/ 0 w 6"/>
                  <a:gd name="T1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4"/>
                      <a:pt x="3" y="3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6" y="0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4" y="4"/>
                      <a:pt x="3" y="5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6" name="Freeform 26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35" y="2930"/>
                <a:ext cx="15" cy="13"/>
              </a:xfrm>
              <a:custGeom>
                <a:avLst/>
                <a:gdLst>
                  <a:gd name="T0" fmla="*/ 0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1 w 6"/>
                  <a:gd name="T7" fmla="*/ 3 h 5"/>
                  <a:gd name="T8" fmla="*/ 5 w 6"/>
                  <a:gd name="T9" fmla="*/ 0 h 5"/>
                  <a:gd name="T10" fmla="*/ 5 w 6"/>
                  <a:gd name="T11" fmla="*/ 0 h 5"/>
                  <a:gd name="T12" fmla="*/ 5 w 6"/>
                  <a:gd name="T13" fmla="*/ 1 h 5"/>
                  <a:gd name="T14" fmla="*/ 1 w 6"/>
                  <a:gd name="T15" fmla="*/ 4 h 5"/>
                  <a:gd name="T16" fmla="*/ 1 w 6"/>
                  <a:gd name="T17" fmla="*/ 4 h 5"/>
                  <a:gd name="T18" fmla="*/ 0 w 6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5">
                    <a:moveTo>
                      <a:pt x="0" y="5"/>
                    </a:moveTo>
                    <a:cubicBezTo>
                      <a:pt x="0" y="5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3" y="2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0"/>
                      <a:pt x="6" y="1"/>
                      <a:pt x="5" y="1"/>
                    </a:cubicBezTo>
                    <a:cubicBezTo>
                      <a:pt x="3" y="2"/>
                      <a:pt x="3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5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7" name="Freeform 26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35" y="2941"/>
                <a:ext cx="15" cy="10"/>
              </a:xfrm>
              <a:custGeom>
                <a:avLst/>
                <a:gdLst>
                  <a:gd name="T0" fmla="*/ 0 w 6"/>
                  <a:gd name="T1" fmla="*/ 4 h 4"/>
                  <a:gd name="T2" fmla="*/ 0 w 6"/>
                  <a:gd name="T3" fmla="*/ 3 h 4"/>
                  <a:gd name="T4" fmla="*/ 0 w 6"/>
                  <a:gd name="T5" fmla="*/ 3 h 4"/>
                  <a:gd name="T6" fmla="*/ 2 w 6"/>
                  <a:gd name="T7" fmla="*/ 1 h 4"/>
                  <a:gd name="T8" fmla="*/ 5 w 6"/>
                  <a:gd name="T9" fmla="*/ 0 h 4"/>
                  <a:gd name="T10" fmla="*/ 5 w 6"/>
                  <a:gd name="T11" fmla="*/ 0 h 4"/>
                  <a:gd name="T12" fmla="*/ 5 w 6"/>
                  <a:gd name="T13" fmla="*/ 1 h 4"/>
                  <a:gd name="T14" fmla="*/ 3 w 6"/>
                  <a:gd name="T15" fmla="*/ 2 h 4"/>
                  <a:gd name="T16" fmla="*/ 1 w 6"/>
                  <a:gd name="T17" fmla="*/ 4 h 4"/>
                  <a:gd name="T18" fmla="*/ 0 w 6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cubicBezTo>
                      <a:pt x="0" y="4"/>
                      <a:pt x="0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3" y="1"/>
                      <a:pt x="4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0"/>
                      <a:pt x="6" y="0"/>
                      <a:pt x="5" y="1"/>
                    </a:cubicBezTo>
                    <a:cubicBezTo>
                      <a:pt x="4" y="1"/>
                      <a:pt x="4" y="2"/>
                      <a:pt x="3" y="2"/>
                    </a:cubicBezTo>
                    <a:cubicBezTo>
                      <a:pt x="2" y="3"/>
                      <a:pt x="1" y="3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8" name="Freeform 26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2" y="2953"/>
                <a:ext cx="113" cy="3"/>
              </a:xfrm>
              <a:custGeom>
                <a:avLst/>
                <a:gdLst>
                  <a:gd name="T0" fmla="*/ 44 w 45"/>
                  <a:gd name="T1" fmla="*/ 1 h 1"/>
                  <a:gd name="T2" fmla="*/ 0 w 45"/>
                  <a:gd name="T3" fmla="*/ 1 h 1"/>
                  <a:gd name="T4" fmla="*/ 0 w 45"/>
                  <a:gd name="T5" fmla="*/ 0 h 1"/>
                  <a:gd name="T6" fmla="*/ 0 w 45"/>
                  <a:gd name="T7" fmla="*/ 0 h 1"/>
                  <a:gd name="T8" fmla="*/ 44 w 45"/>
                  <a:gd name="T9" fmla="*/ 0 h 1"/>
                  <a:gd name="T10" fmla="*/ 45 w 45"/>
                  <a:gd name="T11" fmla="*/ 0 h 1"/>
                  <a:gd name="T12" fmla="*/ 44 w 45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1">
                    <a:moveTo>
                      <a:pt x="44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0"/>
                      <a:pt x="45" y="0"/>
                      <a:pt x="45" y="0"/>
                    </a:cubicBezTo>
                    <a:cubicBezTo>
                      <a:pt x="45" y="1"/>
                      <a:pt x="44" y="1"/>
                      <a:pt x="4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9" name="Freeform 26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60" y="2874"/>
                <a:ext cx="3" cy="92"/>
              </a:xfrm>
              <a:custGeom>
                <a:avLst/>
                <a:gdLst>
                  <a:gd name="T0" fmla="*/ 0 w 1"/>
                  <a:gd name="T1" fmla="*/ 36 h 36"/>
                  <a:gd name="T2" fmla="*/ 0 w 1"/>
                  <a:gd name="T3" fmla="*/ 35 h 36"/>
                  <a:gd name="T4" fmla="*/ 0 w 1"/>
                  <a:gd name="T5" fmla="*/ 0 h 36"/>
                  <a:gd name="T6" fmla="*/ 0 w 1"/>
                  <a:gd name="T7" fmla="*/ 0 h 36"/>
                  <a:gd name="T8" fmla="*/ 1 w 1"/>
                  <a:gd name="T9" fmla="*/ 0 h 36"/>
                  <a:gd name="T10" fmla="*/ 1 w 1"/>
                  <a:gd name="T11" fmla="*/ 35 h 36"/>
                  <a:gd name="T12" fmla="*/ 0 w 1"/>
                  <a:gd name="T1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36">
                    <a:moveTo>
                      <a:pt x="0" y="36"/>
                    </a:moveTo>
                    <a:cubicBezTo>
                      <a:pt x="0" y="36"/>
                      <a:pt x="0" y="36"/>
                      <a:pt x="0" y="3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1" y="36"/>
                      <a:pt x="1" y="36"/>
                      <a:pt x="0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0" name="Freeform 268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68" y="2877"/>
                <a:ext cx="95" cy="58"/>
              </a:xfrm>
              <a:custGeom>
                <a:avLst/>
                <a:gdLst>
                  <a:gd name="T0" fmla="*/ 1 w 38"/>
                  <a:gd name="T1" fmla="*/ 23 h 23"/>
                  <a:gd name="T2" fmla="*/ 1 w 38"/>
                  <a:gd name="T3" fmla="*/ 23 h 23"/>
                  <a:gd name="T4" fmla="*/ 0 w 38"/>
                  <a:gd name="T5" fmla="*/ 23 h 23"/>
                  <a:gd name="T6" fmla="*/ 0 w 38"/>
                  <a:gd name="T7" fmla="*/ 22 h 23"/>
                  <a:gd name="T8" fmla="*/ 0 w 38"/>
                  <a:gd name="T9" fmla="*/ 20 h 23"/>
                  <a:gd name="T10" fmla="*/ 0 w 38"/>
                  <a:gd name="T11" fmla="*/ 20 h 23"/>
                  <a:gd name="T12" fmla="*/ 9 w 38"/>
                  <a:gd name="T13" fmla="*/ 10 h 23"/>
                  <a:gd name="T14" fmla="*/ 13 w 38"/>
                  <a:gd name="T15" fmla="*/ 10 h 23"/>
                  <a:gd name="T16" fmla="*/ 19 w 38"/>
                  <a:gd name="T17" fmla="*/ 13 h 23"/>
                  <a:gd name="T18" fmla="*/ 22 w 38"/>
                  <a:gd name="T19" fmla="*/ 14 h 23"/>
                  <a:gd name="T20" fmla="*/ 31 w 38"/>
                  <a:gd name="T21" fmla="*/ 4 h 23"/>
                  <a:gd name="T22" fmla="*/ 29 w 38"/>
                  <a:gd name="T23" fmla="*/ 4 h 23"/>
                  <a:gd name="T24" fmla="*/ 28 w 38"/>
                  <a:gd name="T25" fmla="*/ 4 h 23"/>
                  <a:gd name="T26" fmla="*/ 27 w 38"/>
                  <a:gd name="T27" fmla="*/ 3 h 23"/>
                  <a:gd name="T28" fmla="*/ 27 w 38"/>
                  <a:gd name="T29" fmla="*/ 2 h 23"/>
                  <a:gd name="T30" fmla="*/ 27 w 38"/>
                  <a:gd name="T31" fmla="*/ 2 h 23"/>
                  <a:gd name="T32" fmla="*/ 38 w 38"/>
                  <a:gd name="T33" fmla="*/ 0 h 23"/>
                  <a:gd name="T34" fmla="*/ 38 w 38"/>
                  <a:gd name="T35" fmla="*/ 0 h 23"/>
                  <a:gd name="T36" fmla="*/ 38 w 38"/>
                  <a:gd name="T37" fmla="*/ 0 h 23"/>
                  <a:gd name="T38" fmla="*/ 37 w 38"/>
                  <a:gd name="T39" fmla="*/ 10 h 23"/>
                  <a:gd name="T40" fmla="*/ 36 w 38"/>
                  <a:gd name="T41" fmla="*/ 11 h 23"/>
                  <a:gd name="T42" fmla="*/ 36 w 38"/>
                  <a:gd name="T43" fmla="*/ 11 h 23"/>
                  <a:gd name="T44" fmla="*/ 34 w 38"/>
                  <a:gd name="T45" fmla="*/ 9 h 23"/>
                  <a:gd name="T46" fmla="*/ 34 w 38"/>
                  <a:gd name="T47" fmla="*/ 9 h 23"/>
                  <a:gd name="T48" fmla="*/ 34 w 38"/>
                  <a:gd name="T49" fmla="*/ 6 h 23"/>
                  <a:gd name="T50" fmla="*/ 25 w 38"/>
                  <a:gd name="T51" fmla="*/ 17 h 23"/>
                  <a:gd name="T52" fmla="*/ 23 w 38"/>
                  <a:gd name="T53" fmla="*/ 18 h 23"/>
                  <a:gd name="T54" fmla="*/ 20 w 38"/>
                  <a:gd name="T55" fmla="*/ 18 h 23"/>
                  <a:gd name="T56" fmla="*/ 11 w 38"/>
                  <a:gd name="T57" fmla="*/ 13 h 23"/>
                  <a:gd name="T58" fmla="*/ 1 w 38"/>
                  <a:gd name="T59" fmla="*/ 23 h 23"/>
                  <a:gd name="T60" fmla="*/ 1 w 38"/>
                  <a:gd name="T61" fmla="*/ 23 h 23"/>
                  <a:gd name="T62" fmla="*/ 1 w 38"/>
                  <a:gd name="T63" fmla="*/ 20 h 23"/>
                  <a:gd name="T64" fmla="*/ 1 w 38"/>
                  <a:gd name="T65" fmla="*/ 21 h 23"/>
                  <a:gd name="T66" fmla="*/ 1 w 38"/>
                  <a:gd name="T67" fmla="*/ 22 h 23"/>
                  <a:gd name="T68" fmla="*/ 11 w 38"/>
                  <a:gd name="T69" fmla="*/ 12 h 23"/>
                  <a:gd name="T70" fmla="*/ 11 w 38"/>
                  <a:gd name="T71" fmla="*/ 12 h 23"/>
                  <a:gd name="T72" fmla="*/ 21 w 38"/>
                  <a:gd name="T73" fmla="*/ 17 h 23"/>
                  <a:gd name="T74" fmla="*/ 23 w 38"/>
                  <a:gd name="T75" fmla="*/ 17 h 23"/>
                  <a:gd name="T76" fmla="*/ 24 w 38"/>
                  <a:gd name="T77" fmla="*/ 16 h 23"/>
                  <a:gd name="T78" fmla="*/ 34 w 38"/>
                  <a:gd name="T79" fmla="*/ 5 h 23"/>
                  <a:gd name="T80" fmla="*/ 35 w 38"/>
                  <a:gd name="T81" fmla="*/ 4 h 23"/>
                  <a:gd name="T82" fmla="*/ 35 w 38"/>
                  <a:gd name="T83" fmla="*/ 5 h 23"/>
                  <a:gd name="T84" fmla="*/ 35 w 38"/>
                  <a:gd name="T85" fmla="*/ 9 h 23"/>
                  <a:gd name="T86" fmla="*/ 36 w 38"/>
                  <a:gd name="T87" fmla="*/ 9 h 23"/>
                  <a:gd name="T88" fmla="*/ 37 w 38"/>
                  <a:gd name="T89" fmla="*/ 1 h 23"/>
                  <a:gd name="T90" fmla="*/ 28 w 38"/>
                  <a:gd name="T91" fmla="*/ 3 h 23"/>
                  <a:gd name="T92" fmla="*/ 29 w 38"/>
                  <a:gd name="T93" fmla="*/ 3 h 23"/>
                  <a:gd name="T94" fmla="*/ 33 w 38"/>
                  <a:gd name="T95" fmla="*/ 3 h 23"/>
                  <a:gd name="T96" fmla="*/ 33 w 38"/>
                  <a:gd name="T97" fmla="*/ 4 h 23"/>
                  <a:gd name="T98" fmla="*/ 33 w 38"/>
                  <a:gd name="T99" fmla="*/ 4 h 23"/>
                  <a:gd name="T100" fmla="*/ 23 w 38"/>
                  <a:gd name="T101" fmla="*/ 15 h 23"/>
                  <a:gd name="T102" fmla="*/ 22 w 38"/>
                  <a:gd name="T103" fmla="*/ 16 h 23"/>
                  <a:gd name="T104" fmla="*/ 18 w 38"/>
                  <a:gd name="T105" fmla="*/ 14 h 23"/>
                  <a:gd name="T106" fmla="*/ 12 w 38"/>
                  <a:gd name="T107" fmla="*/ 10 h 23"/>
                  <a:gd name="T108" fmla="*/ 10 w 38"/>
                  <a:gd name="T109" fmla="*/ 11 h 23"/>
                  <a:gd name="T110" fmla="*/ 1 w 38"/>
                  <a:gd name="T111" fmla="*/ 2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8" h="23">
                    <a:moveTo>
                      <a:pt x="1" y="23"/>
                    </a:moveTo>
                    <a:cubicBezTo>
                      <a:pt x="1" y="23"/>
                      <a:pt x="1" y="23"/>
                      <a:pt x="1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1"/>
                      <a:pt x="0" y="21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10" y="9"/>
                      <a:pt x="12" y="9"/>
                      <a:pt x="13" y="10"/>
                    </a:cubicBezTo>
                    <a:cubicBezTo>
                      <a:pt x="14" y="11"/>
                      <a:pt x="17" y="12"/>
                      <a:pt x="19" y="13"/>
                    </a:cubicBezTo>
                    <a:cubicBezTo>
                      <a:pt x="20" y="13"/>
                      <a:pt x="22" y="14"/>
                      <a:pt x="22" y="14"/>
                    </a:cubicBezTo>
                    <a:cubicBezTo>
                      <a:pt x="25" y="11"/>
                      <a:pt x="30" y="6"/>
                      <a:pt x="31" y="4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4"/>
                      <a:pt x="28" y="4"/>
                      <a:pt x="28" y="4"/>
                    </a:cubicBezTo>
                    <a:cubicBezTo>
                      <a:pt x="28" y="4"/>
                      <a:pt x="27" y="3"/>
                      <a:pt x="27" y="3"/>
                    </a:cubicBezTo>
                    <a:cubicBezTo>
                      <a:pt x="27" y="3"/>
                      <a:pt x="26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31" y="1"/>
                      <a:pt x="38" y="0"/>
                      <a:pt x="38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"/>
                      <a:pt x="37" y="8"/>
                      <a:pt x="37" y="10"/>
                    </a:cubicBezTo>
                    <a:cubicBezTo>
                      <a:pt x="37" y="10"/>
                      <a:pt x="36" y="10"/>
                      <a:pt x="36" y="11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5" y="10"/>
                      <a:pt x="34" y="9"/>
                      <a:pt x="34" y="9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2" y="9"/>
                      <a:pt x="28" y="14"/>
                      <a:pt x="25" y="17"/>
                    </a:cubicBezTo>
                    <a:cubicBezTo>
                      <a:pt x="24" y="18"/>
                      <a:pt x="24" y="18"/>
                      <a:pt x="23" y="18"/>
                    </a:cubicBezTo>
                    <a:cubicBezTo>
                      <a:pt x="22" y="19"/>
                      <a:pt x="21" y="18"/>
                      <a:pt x="20" y="18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close/>
                    <a:moveTo>
                      <a:pt x="1" y="20"/>
                    </a:move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1" y="22"/>
                      <a:pt x="1" y="2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2" y="17"/>
                      <a:pt x="22" y="18"/>
                      <a:pt x="23" y="17"/>
                    </a:cubicBezTo>
                    <a:cubicBezTo>
                      <a:pt x="23" y="17"/>
                      <a:pt x="24" y="17"/>
                      <a:pt x="24" y="16"/>
                    </a:cubicBezTo>
                    <a:cubicBezTo>
                      <a:pt x="28" y="12"/>
                      <a:pt x="34" y="5"/>
                      <a:pt x="34" y="5"/>
                    </a:cubicBezTo>
                    <a:cubicBezTo>
                      <a:pt x="34" y="4"/>
                      <a:pt x="35" y="4"/>
                      <a:pt x="35" y="4"/>
                    </a:cubicBezTo>
                    <a:cubicBezTo>
                      <a:pt x="35" y="4"/>
                      <a:pt x="35" y="5"/>
                      <a:pt x="35" y="5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9"/>
                      <a:pt x="35" y="9"/>
                      <a:pt x="36" y="9"/>
                    </a:cubicBezTo>
                    <a:cubicBezTo>
                      <a:pt x="36" y="7"/>
                      <a:pt x="37" y="3"/>
                      <a:pt x="37" y="1"/>
                    </a:cubicBezTo>
                    <a:cubicBezTo>
                      <a:pt x="35" y="1"/>
                      <a:pt x="31" y="2"/>
                      <a:pt x="28" y="3"/>
                    </a:cubicBezTo>
                    <a:cubicBezTo>
                      <a:pt x="28" y="3"/>
                      <a:pt x="29" y="3"/>
                      <a:pt x="29" y="3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3" y="3"/>
                      <a:pt x="33" y="3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3" y="4"/>
                      <a:pt x="27" y="11"/>
                      <a:pt x="23" y="15"/>
                    </a:cubicBezTo>
                    <a:cubicBezTo>
                      <a:pt x="23" y="16"/>
                      <a:pt x="23" y="16"/>
                      <a:pt x="22" y="16"/>
                    </a:cubicBezTo>
                    <a:cubicBezTo>
                      <a:pt x="22" y="15"/>
                      <a:pt x="20" y="14"/>
                      <a:pt x="18" y="14"/>
                    </a:cubicBezTo>
                    <a:cubicBezTo>
                      <a:pt x="16" y="13"/>
                      <a:pt x="14" y="11"/>
                      <a:pt x="12" y="10"/>
                    </a:cubicBezTo>
                    <a:cubicBezTo>
                      <a:pt x="12" y="10"/>
                      <a:pt x="10" y="10"/>
                      <a:pt x="10" y="11"/>
                    </a:cubicBezTo>
                    <a:lnTo>
                      <a:pt x="1" y="20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1" name="Freeform 269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73" y="2925"/>
                <a:ext cx="15" cy="28"/>
              </a:xfrm>
              <a:custGeom>
                <a:avLst/>
                <a:gdLst>
                  <a:gd name="T0" fmla="*/ 6 w 6"/>
                  <a:gd name="T1" fmla="*/ 11 h 11"/>
                  <a:gd name="T2" fmla="*/ 1 w 6"/>
                  <a:gd name="T3" fmla="*/ 11 h 11"/>
                  <a:gd name="T4" fmla="*/ 0 w 6"/>
                  <a:gd name="T5" fmla="*/ 11 h 11"/>
                  <a:gd name="T6" fmla="*/ 0 w 6"/>
                  <a:gd name="T7" fmla="*/ 8 h 11"/>
                  <a:gd name="T8" fmla="*/ 0 w 6"/>
                  <a:gd name="T9" fmla="*/ 6 h 11"/>
                  <a:gd name="T10" fmla="*/ 0 w 6"/>
                  <a:gd name="T11" fmla="*/ 5 h 11"/>
                  <a:gd name="T12" fmla="*/ 4 w 6"/>
                  <a:gd name="T13" fmla="*/ 2 h 11"/>
                  <a:gd name="T14" fmla="*/ 5 w 6"/>
                  <a:gd name="T15" fmla="*/ 1 h 11"/>
                  <a:gd name="T16" fmla="*/ 6 w 6"/>
                  <a:gd name="T17" fmla="*/ 0 h 11"/>
                  <a:gd name="T18" fmla="*/ 6 w 6"/>
                  <a:gd name="T19" fmla="*/ 1 h 11"/>
                  <a:gd name="T20" fmla="*/ 6 w 6"/>
                  <a:gd name="T21" fmla="*/ 11 h 11"/>
                  <a:gd name="T22" fmla="*/ 6 w 6"/>
                  <a:gd name="T23" fmla="*/ 11 h 11"/>
                  <a:gd name="T24" fmla="*/ 1 w 6"/>
                  <a:gd name="T25" fmla="*/ 10 h 11"/>
                  <a:gd name="T26" fmla="*/ 5 w 6"/>
                  <a:gd name="T27" fmla="*/ 10 h 11"/>
                  <a:gd name="T28" fmla="*/ 5 w 6"/>
                  <a:gd name="T29" fmla="*/ 2 h 11"/>
                  <a:gd name="T30" fmla="*/ 5 w 6"/>
                  <a:gd name="T31" fmla="*/ 2 h 11"/>
                  <a:gd name="T32" fmla="*/ 1 w 6"/>
                  <a:gd name="T33" fmla="*/ 6 h 11"/>
                  <a:gd name="T34" fmla="*/ 1 w 6"/>
                  <a:gd name="T35" fmla="*/ 8 h 11"/>
                  <a:gd name="T36" fmla="*/ 1 w 6"/>
                  <a:gd name="T37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11">
                    <a:moveTo>
                      <a:pt x="6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6"/>
                      <a:pt x="0" y="6"/>
                      <a:pt x="0" y="5"/>
                    </a:cubicBezTo>
                    <a:cubicBezTo>
                      <a:pt x="2" y="4"/>
                      <a:pt x="3" y="3"/>
                      <a:pt x="4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6" y="0"/>
                      <a:pt x="6" y="0"/>
                    </a:cubicBezTo>
                    <a:cubicBezTo>
                      <a:pt x="6" y="0"/>
                      <a:pt x="6" y="1"/>
                      <a:pt x="6" y="1"/>
                    </a:cubicBezTo>
                    <a:cubicBezTo>
                      <a:pt x="6" y="5"/>
                      <a:pt x="6" y="8"/>
                      <a:pt x="6" y="11"/>
                    </a:cubicBezTo>
                    <a:cubicBezTo>
                      <a:pt x="6" y="11"/>
                      <a:pt x="6" y="11"/>
                      <a:pt x="6" y="11"/>
                    </a:cubicBezTo>
                    <a:close/>
                    <a:moveTo>
                      <a:pt x="1" y="10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5" y="8"/>
                      <a:pt x="5" y="5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4" y="4"/>
                      <a:pt x="2" y="5"/>
                      <a:pt x="1" y="6"/>
                    </a:cubicBezTo>
                    <a:cubicBezTo>
                      <a:pt x="1" y="7"/>
                      <a:pt x="1" y="8"/>
                      <a:pt x="1" y="8"/>
                    </a:cubicBezTo>
                    <a:cubicBezTo>
                      <a:pt x="1" y="9"/>
                      <a:pt x="1" y="10"/>
                      <a:pt x="1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2" name="Freeform 270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93" y="2918"/>
                <a:ext cx="15" cy="35"/>
              </a:xfrm>
              <a:custGeom>
                <a:avLst/>
                <a:gdLst>
                  <a:gd name="T0" fmla="*/ 6 w 6"/>
                  <a:gd name="T1" fmla="*/ 14 h 14"/>
                  <a:gd name="T2" fmla="*/ 1 w 6"/>
                  <a:gd name="T3" fmla="*/ 14 h 14"/>
                  <a:gd name="T4" fmla="*/ 0 w 6"/>
                  <a:gd name="T5" fmla="*/ 14 h 14"/>
                  <a:gd name="T6" fmla="*/ 0 w 6"/>
                  <a:gd name="T7" fmla="*/ 8 h 14"/>
                  <a:gd name="T8" fmla="*/ 0 w 6"/>
                  <a:gd name="T9" fmla="*/ 2 h 14"/>
                  <a:gd name="T10" fmla="*/ 0 w 6"/>
                  <a:gd name="T11" fmla="*/ 2 h 14"/>
                  <a:gd name="T12" fmla="*/ 0 w 6"/>
                  <a:gd name="T13" fmla="*/ 2 h 14"/>
                  <a:gd name="T14" fmla="*/ 2 w 6"/>
                  <a:gd name="T15" fmla="*/ 0 h 14"/>
                  <a:gd name="T16" fmla="*/ 2 w 6"/>
                  <a:gd name="T17" fmla="*/ 0 h 14"/>
                  <a:gd name="T18" fmla="*/ 5 w 6"/>
                  <a:gd name="T19" fmla="*/ 2 h 14"/>
                  <a:gd name="T20" fmla="*/ 6 w 6"/>
                  <a:gd name="T21" fmla="*/ 3 h 14"/>
                  <a:gd name="T22" fmla="*/ 6 w 6"/>
                  <a:gd name="T23" fmla="*/ 4 h 14"/>
                  <a:gd name="T24" fmla="*/ 6 w 6"/>
                  <a:gd name="T25" fmla="*/ 14 h 14"/>
                  <a:gd name="T26" fmla="*/ 6 w 6"/>
                  <a:gd name="T27" fmla="*/ 14 h 14"/>
                  <a:gd name="T28" fmla="*/ 1 w 6"/>
                  <a:gd name="T29" fmla="*/ 13 h 14"/>
                  <a:gd name="T30" fmla="*/ 5 w 6"/>
                  <a:gd name="T31" fmla="*/ 13 h 14"/>
                  <a:gd name="T32" fmla="*/ 5 w 6"/>
                  <a:gd name="T33" fmla="*/ 4 h 14"/>
                  <a:gd name="T34" fmla="*/ 4 w 6"/>
                  <a:gd name="T35" fmla="*/ 3 h 14"/>
                  <a:gd name="T36" fmla="*/ 2 w 6"/>
                  <a:gd name="T37" fmla="*/ 1 h 14"/>
                  <a:gd name="T38" fmla="*/ 1 w 6"/>
                  <a:gd name="T39" fmla="*/ 2 h 14"/>
                  <a:gd name="T40" fmla="*/ 1 w 6"/>
                  <a:gd name="T41" fmla="*/ 3 h 14"/>
                  <a:gd name="T42" fmla="*/ 1 w 6"/>
                  <a:gd name="T43" fmla="*/ 8 h 14"/>
                  <a:gd name="T44" fmla="*/ 1 w 6"/>
                  <a:gd name="T45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" h="14">
                    <a:moveTo>
                      <a:pt x="6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0" y="14"/>
                      <a:pt x="0" y="14"/>
                    </a:cubicBezTo>
                    <a:cubicBezTo>
                      <a:pt x="0" y="12"/>
                      <a:pt x="0" y="10"/>
                      <a:pt x="0" y="8"/>
                    </a:cubicBezTo>
                    <a:cubicBezTo>
                      <a:pt x="0" y="7"/>
                      <a:pt x="0" y="5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4" y="1"/>
                      <a:pt x="5" y="2"/>
                    </a:cubicBezTo>
                    <a:cubicBezTo>
                      <a:pt x="5" y="2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4"/>
                    </a:cubicBezTo>
                    <a:cubicBezTo>
                      <a:pt x="6" y="7"/>
                      <a:pt x="6" y="11"/>
                      <a:pt x="6" y="14"/>
                    </a:cubicBezTo>
                    <a:cubicBezTo>
                      <a:pt x="6" y="14"/>
                      <a:pt x="6" y="14"/>
                      <a:pt x="6" y="14"/>
                    </a:cubicBezTo>
                    <a:close/>
                    <a:moveTo>
                      <a:pt x="1" y="13"/>
                    </a:moveTo>
                    <a:cubicBezTo>
                      <a:pt x="5" y="13"/>
                      <a:pt x="5" y="13"/>
                      <a:pt x="5" y="13"/>
                    </a:cubicBezTo>
                    <a:cubicBezTo>
                      <a:pt x="5" y="11"/>
                      <a:pt x="5" y="7"/>
                      <a:pt x="5" y="4"/>
                    </a:cubicBezTo>
                    <a:cubicBezTo>
                      <a:pt x="5" y="3"/>
                      <a:pt x="4" y="3"/>
                      <a:pt x="4" y="3"/>
                    </a:cubicBezTo>
                    <a:cubicBezTo>
                      <a:pt x="3" y="2"/>
                      <a:pt x="3" y="2"/>
                      <a:pt x="2" y="1"/>
                    </a:cubicBezTo>
                    <a:cubicBezTo>
                      <a:pt x="2" y="1"/>
                      <a:pt x="1" y="2"/>
                      <a:pt x="1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5"/>
                      <a:pt x="1" y="7"/>
                      <a:pt x="1" y="8"/>
                    </a:cubicBezTo>
                    <a:cubicBezTo>
                      <a:pt x="1" y="10"/>
                      <a:pt x="1" y="11"/>
                      <a:pt x="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3" name="Freeform 271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13" y="2928"/>
                <a:ext cx="17" cy="25"/>
              </a:xfrm>
              <a:custGeom>
                <a:avLst/>
                <a:gdLst>
                  <a:gd name="T0" fmla="*/ 6 w 7"/>
                  <a:gd name="T1" fmla="*/ 10 h 10"/>
                  <a:gd name="T2" fmla="*/ 1 w 7"/>
                  <a:gd name="T3" fmla="*/ 10 h 10"/>
                  <a:gd name="T4" fmla="*/ 1 w 7"/>
                  <a:gd name="T5" fmla="*/ 10 h 10"/>
                  <a:gd name="T6" fmla="*/ 0 w 7"/>
                  <a:gd name="T7" fmla="*/ 1 h 10"/>
                  <a:gd name="T8" fmla="*/ 1 w 7"/>
                  <a:gd name="T9" fmla="*/ 0 h 10"/>
                  <a:gd name="T10" fmla="*/ 1 w 7"/>
                  <a:gd name="T11" fmla="*/ 0 h 10"/>
                  <a:gd name="T12" fmla="*/ 2 w 7"/>
                  <a:gd name="T13" fmla="*/ 1 h 10"/>
                  <a:gd name="T14" fmla="*/ 4 w 7"/>
                  <a:gd name="T15" fmla="*/ 1 h 10"/>
                  <a:gd name="T16" fmla="*/ 5 w 7"/>
                  <a:gd name="T17" fmla="*/ 1 h 10"/>
                  <a:gd name="T18" fmla="*/ 6 w 7"/>
                  <a:gd name="T19" fmla="*/ 0 h 10"/>
                  <a:gd name="T20" fmla="*/ 6 w 7"/>
                  <a:gd name="T21" fmla="*/ 0 h 10"/>
                  <a:gd name="T22" fmla="*/ 7 w 7"/>
                  <a:gd name="T23" fmla="*/ 1 h 10"/>
                  <a:gd name="T24" fmla="*/ 7 w 7"/>
                  <a:gd name="T25" fmla="*/ 10 h 10"/>
                  <a:gd name="T26" fmla="*/ 6 w 7"/>
                  <a:gd name="T27" fmla="*/ 10 h 10"/>
                  <a:gd name="T28" fmla="*/ 2 w 7"/>
                  <a:gd name="T29" fmla="*/ 9 h 10"/>
                  <a:gd name="T30" fmla="*/ 6 w 7"/>
                  <a:gd name="T31" fmla="*/ 9 h 10"/>
                  <a:gd name="T32" fmla="*/ 6 w 7"/>
                  <a:gd name="T33" fmla="*/ 2 h 10"/>
                  <a:gd name="T34" fmla="*/ 4 w 7"/>
                  <a:gd name="T35" fmla="*/ 2 h 10"/>
                  <a:gd name="T36" fmla="*/ 2 w 7"/>
                  <a:gd name="T37" fmla="*/ 1 h 10"/>
                  <a:gd name="T38" fmla="*/ 1 w 7"/>
                  <a:gd name="T39" fmla="*/ 1 h 10"/>
                  <a:gd name="T40" fmla="*/ 2 w 7"/>
                  <a:gd name="T41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" h="10">
                    <a:moveTo>
                      <a:pt x="6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7" y="4"/>
                      <a:pt x="7" y="7"/>
                      <a:pt x="7" y="10"/>
                    </a:cubicBezTo>
                    <a:cubicBezTo>
                      <a:pt x="7" y="10"/>
                      <a:pt x="6" y="10"/>
                      <a:pt x="6" y="10"/>
                    </a:cubicBezTo>
                    <a:close/>
                    <a:moveTo>
                      <a:pt x="2" y="9"/>
                    </a:moveTo>
                    <a:cubicBezTo>
                      <a:pt x="6" y="9"/>
                      <a:pt x="6" y="9"/>
                      <a:pt x="6" y="9"/>
                    </a:cubicBezTo>
                    <a:cubicBezTo>
                      <a:pt x="6" y="7"/>
                      <a:pt x="6" y="5"/>
                      <a:pt x="6" y="2"/>
                    </a:cubicBezTo>
                    <a:cubicBezTo>
                      <a:pt x="5" y="2"/>
                      <a:pt x="5" y="2"/>
                      <a:pt x="4" y="2"/>
                    </a:cubicBezTo>
                    <a:cubicBezTo>
                      <a:pt x="3" y="2"/>
                      <a:pt x="3" y="2"/>
                      <a:pt x="2" y="1"/>
                    </a:cubicBezTo>
                    <a:cubicBezTo>
                      <a:pt x="2" y="1"/>
                      <a:pt x="2" y="1"/>
                      <a:pt x="1" y="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4" name="Freeform 272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35" y="2910"/>
                <a:ext cx="15" cy="43"/>
              </a:xfrm>
              <a:custGeom>
                <a:avLst/>
                <a:gdLst>
                  <a:gd name="T0" fmla="*/ 5 w 6"/>
                  <a:gd name="T1" fmla="*/ 17 h 17"/>
                  <a:gd name="T2" fmla="*/ 0 w 6"/>
                  <a:gd name="T3" fmla="*/ 17 h 17"/>
                  <a:gd name="T4" fmla="*/ 0 w 6"/>
                  <a:gd name="T5" fmla="*/ 17 h 17"/>
                  <a:gd name="T6" fmla="*/ 0 w 6"/>
                  <a:gd name="T7" fmla="*/ 11 h 17"/>
                  <a:gd name="T8" fmla="*/ 0 w 6"/>
                  <a:gd name="T9" fmla="*/ 6 h 17"/>
                  <a:gd name="T10" fmla="*/ 0 w 6"/>
                  <a:gd name="T11" fmla="*/ 5 h 17"/>
                  <a:gd name="T12" fmla="*/ 1 w 6"/>
                  <a:gd name="T13" fmla="*/ 4 h 17"/>
                  <a:gd name="T14" fmla="*/ 5 w 6"/>
                  <a:gd name="T15" fmla="*/ 0 h 17"/>
                  <a:gd name="T16" fmla="*/ 5 w 6"/>
                  <a:gd name="T17" fmla="*/ 0 h 17"/>
                  <a:gd name="T18" fmla="*/ 6 w 6"/>
                  <a:gd name="T19" fmla="*/ 0 h 17"/>
                  <a:gd name="T20" fmla="*/ 6 w 6"/>
                  <a:gd name="T21" fmla="*/ 17 h 17"/>
                  <a:gd name="T22" fmla="*/ 5 w 6"/>
                  <a:gd name="T23" fmla="*/ 17 h 17"/>
                  <a:gd name="T24" fmla="*/ 1 w 6"/>
                  <a:gd name="T25" fmla="*/ 16 h 17"/>
                  <a:gd name="T26" fmla="*/ 5 w 6"/>
                  <a:gd name="T27" fmla="*/ 16 h 17"/>
                  <a:gd name="T28" fmla="*/ 5 w 6"/>
                  <a:gd name="T29" fmla="*/ 2 h 17"/>
                  <a:gd name="T30" fmla="*/ 2 w 6"/>
                  <a:gd name="T31" fmla="*/ 4 h 17"/>
                  <a:gd name="T32" fmla="*/ 1 w 6"/>
                  <a:gd name="T33" fmla="*/ 6 h 17"/>
                  <a:gd name="T34" fmla="*/ 1 w 6"/>
                  <a:gd name="T35" fmla="*/ 11 h 17"/>
                  <a:gd name="T36" fmla="*/ 1 w 6"/>
                  <a:gd name="T37" fmla="*/ 1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17">
                    <a:moveTo>
                      <a:pt x="5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5"/>
                      <a:pt x="0" y="13"/>
                      <a:pt x="0" y="11"/>
                    </a:cubicBezTo>
                    <a:cubicBezTo>
                      <a:pt x="0" y="10"/>
                      <a:pt x="0" y="8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cubicBezTo>
                      <a:pt x="0" y="5"/>
                      <a:pt x="0" y="5"/>
                      <a:pt x="1" y="4"/>
                    </a:cubicBezTo>
                    <a:cubicBezTo>
                      <a:pt x="3" y="2"/>
                      <a:pt x="4" y="1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6"/>
                      <a:pt x="6" y="12"/>
                      <a:pt x="6" y="17"/>
                    </a:cubicBezTo>
                    <a:cubicBezTo>
                      <a:pt x="6" y="17"/>
                      <a:pt x="6" y="17"/>
                      <a:pt x="5" y="17"/>
                    </a:cubicBezTo>
                    <a:close/>
                    <a:moveTo>
                      <a:pt x="1" y="16"/>
                    </a:moveTo>
                    <a:cubicBezTo>
                      <a:pt x="5" y="16"/>
                      <a:pt x="5" y="16"/>
                      <a:pt x="5" y="16"/>
                    </a:cubicBezTo>
                    <a:cubicBezTo>
                      <a:pt x="5" y="12"/>
                      <a:pt x="5" y="7"/>
                      <a:pt x="5" y="2"/>
                    </a:cubicBezTo>
                    <a:cubicBezTo>
                      <a:pt x="4" y="2"/>
                      <a:pt x="3" y="3"/>
                      <a:pt x="2" y="4"/>
                    </a:cubicBezTo>
                    <a:cubicBezTo>
                      <a:pt x="1" y="5"/>
                      <a:pt x="1" y="6"/>
                      <a:pt x="1" y="6"/>
                    </a:cubicBezTo>
                    <a:cubicBezTo>
                      <a:pt x="1" y="8"/>
                      <a:pt x="1" y="10"/>
                      <a:pt x="1" y="11"/>
                    </a:cubicBezTo>
                    <a:cubicBezTo>
                      <a:pt x="1" y="13"/>
                      <a:pt x="1" y="15"/>
                      <a:pt x="1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5" name="Freeform 27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928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6" name="Freeform 27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941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7" name="Freeform 27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905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8" name="Freeform 27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895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0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0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9" name="Freeform 27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5" y="2918"/>
                <a:ext cx="8" cy="2"/>
              </a:xfrm>
              <a:custGeom>
                <a:avLst/>
                <a:gdLst>
                  <a:gd name="T0" fmla="*/ 2 w 3"/>
                  <a:gd name="T1" fmla="*/ 1 h 1"/>
                  <a:gd name="T2" fmla="*/ 1 w 3"/>
                  <a:gd name="T3" fmla="*/ 1 h 1"/>
                  <a:gd name="T4" fmla="*/ 0 w 3"/>
                  <a:gd name="T5" fmla="*/ 0 h 1"/>
                  <a:gd name="T6" fmla="*/ 1 w 3"/>
                  <a:gd name="T7" fmla="*/ 0 h 1"/>
                  <a:gd name="T8" fmla="*/ 2 w 3"/>
                  <a:gd name="T9" fmla="*/ 0 h 1"/>
                  <a:gd name="T10" fmla="*/ 3 w 3"/>
                  <a:gd name="T11" fmla="*/ 0 h 1"/>
                  <a:gd name="T12" fmla="*/ 2 w 3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0" name="Freeform 27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73" y="2943"/>
                <a:ext cx="15" cy="10"/>
              </a:xfrm>
              <a:custGeom>
                <a:avLst/>
                <a:gdLst>
                  <a:gd name="T0" fmla="*/ 1 w 6"/>
                  <a:gd name="T1" fmla="*/ 4 h 4"/>
                  <a:gd name="T2" fmla="*/ 0 w 6"/>
                  <a:gd name="T3" fmla="*/ 4 h 4"/>
                  <a:gd name="T4" fmla="*/ 1 w 6"/>
                  <a:gd name="T5" fmla="*/ 3 h 4"/>
                  <a:gd name="T6" fmla="*/ 3 w 6"/>
                  <a:gd name="T7" fmla="*/ 2 h 4"/>
                  <a:gd name="T8" fmla="*/ 5 w 6"/>
                  <a:gd name="T9" fmla="*/ 1 h 4"/>
                  <a:gd name="T10" fmla="*/ 6 w 6"/>
                  <a:gd name="T11" fmla="*/ 1 h 4"/>
                  <a:gd name="T12" fmla="*/ 6 w 6"/>
                  <a:gd name="T13" fmla="*/ 1 h 4"/>
                  <a:gd name="T14" fmla="*/ 3 w 6"/>
                  <a:gd name="T15" fmla="*/ 3 h 4"/>
                  <a:gd name="T16" fmla="*/ 1 w 6"/>
                  <a:gd name="T17" fmla="*/ 4 h 4"/>
                  <a:gd name="T18" fmla="*/ 1 w 6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">
                    <a:moveTo>
                      <a:pt x="1" y="4"/>
                    </a:moveTo>
                    <a:cubicBezTo>
                      <a:pt x="1" y="4"/>
                      <a:pt x="1" y="4"/>
                      <a:pt x="0" y="4"/>
                    </a:cubicBezTo>
                    <a:cubicBezTo>
                      <a:pt x="0" y="4"/>
                      <a:pt x="0" y="3"/>
                      <a:pt x="1" y="3"/>
                    </a:cubicBezTo>
                    <a:cubicBezTo>
                      <a:pt x="1" y="3"/>
                      <a:pt x="2" y="2"/>
                      <a:pt x="3" y="2"/>
                    </a:cubicBezTo>
                    <a:cubicBezTo>
                      <a:pt x="4" y="2"/>
                      <a:pt x="4" y="1"/>
                      <a:pt x="5" y="1"/>
                    </a:cubicBezTo>
                    <a:cubicBezTo>
                      <a:pt x="5" y="0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2"/>
                      <a:pt x="4" y="2"/>
                      <a:pt x="3" y="3"/>
                    </a:cubicBezTo>
                    <a:cubicBezTo>
                      <a:pt x="3" y="3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1" name="Freeform 27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73" y="2938"/>
                <a:ext cx="15" cy="8"/>
              </a:xfrm>
              <a:custGeom>
                <a:avLst/>
                <a:gdLst>
                  <a:gd name="T0" fmla="*/ 1 w 6"/>
                  <a:gd name="T1" fmla="*/ 3 h 3"/>
                  <a:gd name="T2" fmla="*/ 0 w 6"/>
                  <a:gd name="T3" fmla="*/ 3 h 3"/>
                  <a:gd name="T4" fmla="*/ 1 w 6"/>
                  <a:gd name="T5" fmla="*/ 2 h 3"/>
                  <a:gd name="T6" fmla="*/ 3 w 6"/>
                  <a:gd name="T7" fmla="*/ 1 h 3"/>
                  <a:gd name="T8" fmla="*/ 5 w 6"/>
                  <a:gd name="T9" fmla="*/ 0 h 3"/>
                  <a:gd name="T10" fmla="*/ 6 w 6"/>
                  <a:gd name="T11" fmla="*/ 0 h 3"/>
                  <a:gd name="T12" fmla="*/ 6 w 6"/>
                  <a:gd name="T13" fmla="*/ 1 h 3"/>
                  <a:gd name="T14" fmla="*/ 1 w 6"/>
                  <a:gd name="T15" fmla="*/ 3 h 3"/>
                  <a:gd name="T16" fmla="*/ 1 w 6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3">
                    <a:moveTo>
                      <a:pt x="1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2"/>
                      <a:pt x="1" y="2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4" y="1"/>
                      <a:pt x="4" y="0"/>
                      <a:pt x="5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1"/>
                      <a:pt x="6" y="1"/>
                    </a:cubicBezTo>
                    <a:cubicBezTo>
                      <a:pt x="4" y="2"/>
                      <a:pt x="3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2" name="Freeform 28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93" y="2923"/>
                <a:ext cx="12" cy="7"/>
              </a:xfrm>
              <a:custGeom>
                <a:avLst/>
                <a:gdLst>
                  <a:gd name="T0" fmla="*/ 1 w 5"/>
                  <a:gd name="T1" fmla="*/ 3 h 3"/>
                  <a:gd name="T2" fmla="*/ 0 w 5"/>
                  <a:gd name="T3" fmla="*/ 3 h 3"/>
                  <a:gd name="T4" fmla="*/ 1 w 5"/>
                  <a:gd name="T5" fmla="*/ 2 h 3"/>
                  <a:gd name="T6" fmla="*/ 4 w 5"/>
                  <a:gd name="T7" fmla="*/ 0 h 3"/>
                  <a:gd name="T8" fmla="*/ 5 w 5"/>
                  <a:gd name="T9" fmla="*/ 0 h 3"/>
                  <a:gd name="T10" fmla="*/ 5 w 5"/>
                  <a:gd name="T11" fmla="*/ 1 h 3"/>
                  <a:gd name="T12" fmla="*/ 1 w 5"/>
                  <a:gd name="T13" fmla="*/ 3 h 3"/>
                  <a:gd name="T14" fmla="*/ 1 w 5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1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1" y="2"/>
                    </a:cubicBezTo>
                    <a:cubicBezTo>
                      <a:pt x="2" y="2"/>
                      <a:pt x="3" y="1"/>
                      <a:pt x="4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" y="2"/>
                      <a:pt x="2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3" name="Freeform 28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93" y="2930"/>
                <a:ext cx="15" cy="11"/>
              </a:xfrm>
              <a:custGeom>
                <a:avLst/>
                <a:gdLst>
                  <a:gd name="T0" fmla="*/ 1 w 6"/>
                  <a:gd name="T1" fmla="*/ 4 h 4"/>
                  <a:gd name="T2" fmla="*/ 1 w 6"/>
                  <a:gd name="T3" fmla="*/ 4 h 4"/>
                  <a:gd name="T4" fmla="*/ 1 w 6"/>
                  <a:gd name="T5" fmla="*/ 3 h 4"/>
                  <a:gd name="T6" fmla="*/ 6 w 6"/>
                  <a:gd name="T7" fmla="*/ 0 h 4"/>
                  <a:gd name="T8" fmla="*/ 6 w 6"/>
                  <a:gd name="T9" fmla="*/ 0 h 4"/>
                  <a:gd name="T10" fmla="*/ 6 w 6"/>
                  <a:gd name="T11" fmla="*/ 1 h 4"/>
                  <a:gd name="T12" fmla="*/ 1 w 6"/>
                  <a:gd name="T13" fmla="*/ 4 h 4"/>
                  <a:gd name="T14" fmla="*/ 1 w 6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1" y="3"/>
                      <a:pt x="1" y="3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4" name="Freeform 28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93" y="2938"/>
                <a:ext cx="15" cy="10"/>
              </a:xfrm>
              <a:custGeom>
                <a:avLst/>
                <a:gdLst>
                  <a:gd name="T0" fmla="*/ 1 w 6"/>
                  <a:gd name="T1" fmla="*/ 4 h 4"/>
                  <a:gd name="T2" fmla="*/ 0 w 6"/>
                  <a:gd name="T3" fmla="*/ 4 h 4"/>
                  <a:gd name="T4" fmla="*/ 1 w 6"/>
                  <a:gd name="T5" fmla="*/ 3 h 4"/>
                  <a:gd name="T6" fmla="*/ 3 w 6"/>
                  <a:gd name="T7" fmla="*/ 2 h 4"/>
                  <a:gd name="T8" fmla="*/ 6 w 6"/>
                  <a:gd name="T9" fmla="*/ 0 h 4"/>
                  <a:gd name="T10" fmla="*/ 6 w 6"/>
                  <a:gd name="T11" fmla="*/ 1 h 4"/>
                  <a:gd name="T12" fmla="*/ 6 w 6"/>
                  <a:gd name="T13" fmla="*/ 1 h 4"/>
                  <a:gd name="T14" fmla="*/ 4 w 6"/>
                  <a:gd name="T15" fmla="*/ 3 h 4"/>
                  <a:gd name="T16" fmla="*/ 1 w 6"/>
                  <a:gd name="T17" fmla="*/ 4 h 4"/>
                  <a:gd name="T18" fmla="*/ 1 w 6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">
                    <a:moveTo>
                      <a:pt x="1" y="4"/>
                    </a:moveTo>
                    <a:cubicBezTo>
                      <a:pt x="1" y="4"/>
                      <a:pt x="1" y="4"/>
                      <a:pt x="0" y="4"/>
                    </a:cubicBezTo>
                    <a:cubicBezTo>
                      <a:pt x="0" y="4"/>
                      <a:pt x="0" y="3"/>
                      <a:pt x="1" y="3"/>
                    </a:cubicBezTo>
                    <a:cubicBezTo>
                      <a:pt x="2" y="3"/>
                      <a:pt x="2" y="2"/>
                      <a:pt x="3" y="2"/>
                    </a:cubicBezTo>
                    <a:cubicBezTo>
                      <a:pt x="4" y="1"/>
                      <a:pt x="5" y="1"/>
                      <a:pt x="6" y="0"/>
                    </a:cubicBezTo>
                    <a:cubicBezTo>
                      <a:pt x="6" y="0"/>
                      <a:pt x="6" y="0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2"/>
                      <a:pt x="4" y="2"/>
                      <a:pt x="4" y="3"/>
                    </a:cubicBezTo>
                    <a:cubicBezTo>
                      <a:pt x="3" y="3"/>
                      <a:pt x="2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5" name="Freeform 28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98" y="2946"/>
                <a:ext cx="10" cy="7"/>
              </a:xfrm>
              <a:custGeom>
                <a:avLst/>
                <a:gdLst>
                  <a:gd name="T0" fmla="*/ 0 w 4"/>
                  <a:gd name="T1" fmla="*/ 3 h 3"/>
                  <a:gd name="T2" fmla="*/ 0 w 4"/>
                  <a:gd name="T3" fmla="*/ 3 h 3"/>
                  <a:gd name="T4" fmla="*/ 0 w 4"/>
                  <a:gd name="T5" fmla="*/ 2 h 3"/>
                  <a:gd name="T6" fmla="*/ 4 w 4"/>
                  <a:gd name="T7" fmla="*/ 0 h 3"/>
                  <a:gd name="T8" fmla="*/ 4 w 4"/>
                  <a:gd name="T9" fmla="*/ 0 h 3"/>
                  <a:gd name="T10" fmla="*/ 4 w 4"/>
                  <a:gd name="T11" fmla="*/ 1 h 3"/>
                  <a:gd name="T12" fmla="*/ 0 w 4"/>
                  <a:gd name="T13" fmla="*/ 3 h 3"/>
                  <a:gd name="T14" fmla="*/ 0 w 4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1" y="2"/>
                      <a:pt x="3" y="1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1"/>
                      <a:pt x="4" y="1"/>
                    </a:cubicBezTo>
                    <a:cubicBezTo>
                      <a:pt x="3" y="2"/>
                      <a:pt x="2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6" name="Freeform 28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15" y="2933"/>
                <a:ext cx="13" cy="8"/>
              </a:xfrm>
              <a:custGeom>
                <a:avLst/>
                <a:gdLst>
                  <a:gd name="T0" fmla="*/ 0 w 5"/>
                  <a:gd name="T1" fmla="*/ 3 h 3"/>
                  <a:gd name="T2" fmla="*/ 0 w 5"/>
                  <a:gd name="T3" fmla="*/ 3 h 3"/>
                  <a:gd name="T4" fmla="*/ 0 w 5"/>
                  <a:gd name="T5" fmla="*/ 2 h 3"/>
                  <a:gd name="T6" fmla="*/ 2 w 5"/>
                  <a:gd name="T7" fmla="*/ 1 h 3"/>
                  <a:gd name="T8" fmla="*/ 5 w 5"/>
                  <a:gd name="T9" fmla="*/ 0 h 3"/>
                  <a:gd name="T10" fmla="*/ 5 w 5"/>
                  <a:gd name="T11" fmla="*/ 0 h 3"/>
                  <a:gd name="T12" fmla="*/ 5 w 5"/>
                  <a:gd name="T13" fmla="*/ 1 h 3"/>
                  <a:gd name="T14" fmla="*/ 3 w 5"/>
                  <a:gd name="T15" fmla="*/ 2 h 3"/>
                  <a:gd name="T16" fmla="*/ 0 w 5"/>
                  <a:gd name="T17" fmla="*/ 3 h 3"/>
                  <a:gd name="T18" fmla="*/ 0 w 5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2"/>
                      <a:pt x="1" y="2"/>
                      <a:pt x="2" y="1"/>
                    </a:cubicBezTo>
                    <a:cubicBezTo>
                      <a:pt x="3" y="1"/>
                      <a:pt x="4" y="1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4" y="2"/>
                      <a:pt x="3" y="2"/>
                    </a:cubicBezTo>
                    <a:cubicBezTo>
                      <a:pt x="2" y="3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7" name="Freeform 28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13" y="2941"/>
                <a:ext cx="17" cy="10"/>
              </a:xfrm>
              <a:custGeom>
                <a:avLst/>
                <a:gdLst>
                  <a:gd name="T0" fmla="*/ 1 w 7"/>
                  <a:gd name="T1" fmla="*/ 4 h 4"/>
                  <a:gd name="T2" fmla="*/ 1 w 7"/>
                  <a:gd name="T3" fmla="*/ 4 h 4"/>
                  <a:gd name="T4" fmla="*/ 1 w 7"/>
                  <a:gd name="T5" fmla="*/ 3 h 4"/>
                  <a:gd name="T6" fmla="*/ 6 w 7"/>
                  <a:gd name="T7" fmla="*/ 0 h 4"/>
                  <a:gd name="T8" fmla="*/ 6 w 7"/>
                  <a:gd name="T9" fmla="*/ 0 h 4"/>
                  <a:gd name="T10" fmla="*/ 6 w 7"/>
                  <a:gd name="T11" fmla="*/ 1 h 4"/>
                  <a:gd name="T12" fmla="*/ 1 w 7"/>
                  <a:gd name="T13" fmla="*/ 4 h 4"/>
                  <a:gd name="T14" fmla="*/ 1 w 7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1" y="3"/>
                      <a:pt x="1" y="3"/>
                    </a:cubicBezTo>
                    <a:cubicBezTo>
                      <a:pt x="2" y="2"/>
                      <a:pt x="4" y="1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1"/>
                      <a:pt x="6" y="1"/>
                      <a:pt x="6" y="1"/>
                    </a:cubicBezTo>
                    <a:cubicBezTo>
                      <a:pt x="4" y="2"/>
                      <a:pt x="3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8" name="Freeform 28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18" y="2946"/>
                <a:ext cx="12" cy="7"/>
              </a:xfrm>
              <a:custGeom>
                <a:avLst/>
                <a:gdLst>
                  <a:gd name="T0" fmla="*/ 1 w 5"/>
                  <a:gd name="T1" fmla="*/ 3 h 3"/>
                  <a:gd name="T2" fmla="*/ 0 w 5"/>
                  <a:gd name="T3" fmla="*/ 3 h 3"/>
                  <a:gd name="T4" fmla="*/ 1 w 5"/>
                  <a:gd name="T5" fmla="*/ 2 h 3"/>
                  <a:gd name="T6" fmla="*/ 4 w 5"/>
                  <a:gd name="T7" fmla="*/ 0 h 3"/>
                  <a:gd name="T8" fmla="*/ 4 w 5"/>
                  <a:gd name="T9" fmla="*/ 1 h 3"/>
                  <a:gd name="T10" fmla="*/ 4 w 5"/>
                  <a:gd name="T11" fmla="*/ 1 h 3"/>
                  <a:gd name="T12" fmla="*/ 1 w 5"/>
                  <a:gd name="T13" fmla="*/ 3 h 3"/>
                  <a:gd name="T14" fmla="*/ 1 w 5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1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1" y="2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1"/>
                    </a:cubicBezTo>
                    <a:cubicBezTo>
                      <a:pt x="5" y="1"/>
                      <a:pt x="4" y="1"/>
                      <a:pt x="4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9" name="Freeform 28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35" y="2918"/>
                <a:ext cx="15" cy="15"/>
              </a:xfrm>
              <a:custGeom>
                <a:avLst/>
                <a:gdLst>
                  <a:gd name="T0" fmla="*/ 0 w 6"/>
                  <a:gd name="T1" fmla="*/ 6 h 6"/>
                  <a:gd name="T2" fmla="*/ 0 w 6"/>
                  <a:gd name="T3" fmla="*/ 6 h 6"/>
                  <a:gd name="T4" fmla="*/ 0 w 6"/>
                  <a:gd name="T5" fmla="*/ 5 h 6"/>
                  <a:gd name="T6" fmla="*/ 4 w 6"/>
                  <a:gd name="T7" fmla="*/ 1 h 6"/>
                  <a:gd name="T8" fmla="*/ 5 w 6"/>
                  <a:gd name="T9" fmla="*/ 1 h 6"/>
                  <a:gd name="T10" fmla="*/ 6 w 6"/>
                  <a:gd name="T11" fmla="*/ 1 h 6"/>
                  <a:gd name="T12" fmla="*/ 6 w 6"/>
                  <a:gd name="T13" fmla="*/ 1 h 6"/>
                  <a:gd name="T14" fmla="*/ 5 w 6"/>
                  <a:gd name="T15" fmla="*/ 2 h 6"/>
                  <a:gd name="T16" fmla="*/ 1 w 6"/>
                  <a:gd name="T17" fmla="*/ 6 h 6"/>
                  <a:gd name="T18" fmla="*/ 0 w 6"/>
                  <a:gd name="T1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4"/>
                      <a:pt x="3" y="3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6" y="0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4" y="4"/>
                      <a:pt x="3" y="5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70" name="Freeform 28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35" y="2930"/>
                <a:ext cx="15" cy="13"/>
              </a:xfrm>
              <a:custGeom>
                <a:avLst/>
                <a:gdLst>
                  <a:gd name="T0" fmla="*/ 0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1 w 6"/>
                  <a:gd name="T7" fmla="*/ 3 h 5"/>
                  <a:gd name="T8" fmla="*/ 5 w 6"/>
                  <a:gd name="T9" fmla="*/ 0 h 5"/>
                  <a:gd name="T10" fmla="*/ 5 w 6"/>
                  <a:gd name="T11" fmla="*/ 0 h 5"/>
                  <a:gd name="T12" fmla="*/ 5 w 6"/>
                  <a:gd name="T13" fmla="*/ 1 h 5"/>
                  <a:gd name="T14" fmla="*/ 1 w 6"/>
                  <a:gd name="T15" fmla="*/ 4 h 5"/>
                  <a:gd name="T16" fmla="*/ 1 w 6"/>
                  <a:gd name="T17" fmla="*/ 4 h 5"/>
                  <a:gd name="T18" fmla="*/ 0 w 6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5">
                    <a:moveTo>
                      <a:pt x="0" y="5"/>
                    </a:moveTo>
                    <a:cubicBezTo>
                      <a:pt x="0" y="5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3" y="2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0"/>
                      <a:pt x="6" y="1"/>
                      <a:pt x="5" y="1"/>
                    </a:cubicBezTo>
                    <a:cubicBezTo>
                      <a:pt x="3" y="2"/>
                      <a:pt x="3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5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71" name="Freeform 28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235" y="2941"/>
                <a:ext cx="15" cy="10"/>
              </a:xfrm>
              <a:custGeom>
                <a:avLst/>
                <a:gdLst>
                  <a:gd name="T0" fmla="*/ 0 w 6"/>
                  <a:gd name="T1" fmla="*/ 4 h 4"/>
                  <a:gd name="T2" fmla="*/ 0 w 6"/>
                  <a:gd name="T3" fmla="*/ 3 h 4"/>
                  <a:gd name="T4" fmla="*/ 0 w 6"/>
                  <a:gd name="T5" fmla="*/ 3 h 4"/>
                  <a:gd name="T6" fmla="*/ 2 w 6"/>
                  <a:gd name="T7" fmla="*/ 1 h 4"/>
                  <a:gd name="T8" fmla="*/ 5 w 6"/>
                  <a:gd name="T9" fmla="*/ 0 h 4"/>
                  <a:gd name="T10" fmla="*/ 5 w 6"/>
                  <a:gd name="T11" fmla="*/ 0 h 4"/>
                  <a:gd name="T12" fmla="*/ 5 w 6"/>
                  <a:gd name="T13" fmla="*/ 1 h 4"/>
                  <a:gd name="T14" fmla="*/ 3 w 6"/>
                  <a:gd name="T15" fmla="*/ 2 h 4"/>
                  <a:gd name="T16" fmla="*/ 1 w 6"/>
                  <a:gd name="T17" fmla="*/ 4 h 4"/>
                  <a:gd name="T18" fmla="*/ 0 w 6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cubicBezTo>
                      <a:pt x="0" y="4"/>
                      <a:pt x="0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3" y="1"/>
                      <a:pt x="4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0"/>
                      <a:pt x="6" y="0"/>
                      <a:pt x="5" y="1"/>
                    </a:cubicBezTo>
                    <a:cubicBezTo>
                      <a:pt x="4" y="1"/>
                      <a:pt x="4" y="2"/>
                      <a:pt x="3" y="2"/>
                    </a:cubicBezTo>
                    <a:cubicBezTo>
                      <a:pt x="2" y="3"/>
                      <a:pt x="1" y="3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72" name="Freeform 29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52" y="2953"/>
                <a:ext cx="113" cy="3"/>
              </a:xfrm>
              <a:custGeom>
                <a:avLst/>
                <a:gdLst>
                  <a:gd name="T0" fmla="*/ 44 w 45"/>
                  <a:gd name="T1" fmla="*/ 1 h 1"/>
                  <a:gd name="T2" fmla="*/ 0 w 45"/>
                  <a:gd name="T3" fmla="*/ 1 h 1"/>
                  <a:gd name="T4" fmla="*/ 0 w 45"/>
                  <a:gd name="T5" fmla="*/ 0 h 1"/>
                  <a:gd name="T6" fmla="*/ 0 w 45"/>
                  <a:gd name="T7" fmla="*/ 0 h 1"/>
                  <a:gd name="T8" fmla="*/ 44 w 45"/>
                  <a:gd name="T9" fmla="*/ 0 h 1"/>
                  <a:gd name="T10" fmla="*/ 45 w 45"/>
                  <a:gd name="T11" fmla="*/ 0 h 1"/>
                  <a:gd name="T12" fmla="*/ 44 w 45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1">
                    <a:moveTo>
                      <a:pt x="44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0"/>
                      <a:pt x="45" y="0"/>
                      <a:pt x="45" y="0"/>
                    </a:cubicBezTo>
                    <a:cubicBezTo>
                      <a:pt x="45" y="1"/>
                      <a:pt x="44" y="1"/>
                      <a:pt x="4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73" name="Freeform 29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60" y="2874"/>
                <a:ext cx="3" cy="92"/>
              </a:xfrm>
              <a:custGeom>
                <a:avLst/>
                <a:gdLst>
                  <a:gd name="T0" fmla="*/ 0 w 1"/>
                  <a:gd name="T1" fmla="*/ 36 h 36"/>
                  <a:gd name="T2" fmla="*/ 0 w 1"/>
                  <a:gd name="T3" fmla="*/ 35 h 36"/>
                  <a:gd name="T4" fmla="*/ 0 w 1"/>
                  <a:gd name="T5" fmla="*/ 0 h 36"/>
                  <a:gd name="T6" fmla="*/ 0 w 1"/>
                  <a:gd name="T7" fmla="*/ 0 h 36"/>
                  <a:gd name="T8" fmla="*/ 1 w 1"/>
                  <a:gd name="T9" fmla="*/ 0 h 36"/>
                  <a:gd name="T10" fmla="*/ 1 w 1"/>
                  <a:gd name="T11" fmla="*/ 35 h 36"/>
                  <a:gd name="T12" fmla="*/ 0 w 1"/>
                  <a:gd name="T1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36">
                    <a:moveTo>
                      <a:pt x="0" y="36"/>
                    </a:moveTo>
                    <a:cubicBezTo>
                      <a:pt x="0" y="36"/>
                      <a:pt x="0" y="36"/>
                      <a:pt x="0" y="3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1" y="36"/>
                      <a:pt x="1" y="36"/>
                      <a:pt x="0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1" name="Group 294">
              <a:extLst>
                <a:ext uri="{FF2B5EF4-FFF2-40B4-BE49-F238E27FC236}"/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083559" y="6075931"/>
              <a:ext cx="533344" cy="464997"/>
              <a:chOff x="4997" y="3211"/>
              <a:chExt cx="117" cy="102"/>
            </a:xfrm>
            <a:solidFill>
              <a:schemeClr val="bg1"/>
            </a:solidFill>
          </p:grpSpPr>
          <p:sp>
            <p:nvSpPr>
              <p:cNvPr id="373" name="Freeform 29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4997" y="3270"/>
                <a:ext cx="5" cy="7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3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0 h 3"/>
                  <a:gd name="T12" fmla="*/ 0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4" name="Freeform 29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27" y="3298"/>
                <a:ext cx="3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1 h 3"/>
                  <a:gd name="T8" fmla="*/ 1 w 1"/>
                  <a:gd name="T9" fmla="*/ 0 h 3"/>
                  <a:gd name="T10" fmla="*/ 1 w 1"/>
                  <a:gd name="T11" fmla="*/ 1 h 3"/>
                  <a:gd name="T12" fmla="*/ 0 w 1"/>
                  <a:gd name="T13" fmla="*/ 3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5" name="Freeform 29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30" y="3298"/>
                <a:ext cx="2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1 h 3"/>
                  <a:gd name="T12" fmla="*/ 0 w 1"/>
                  <a:gd name="T13" fmla="*/ 3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6" name="Freeform 29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32" y="3298"/>
                <a:ext cx="3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3 h 3"/>
                  <a:gd name="T8" fmla="*/ 1 w 1"/>
                  <a:gd name="T9" fmla="*/ 1 h 3"/>
                  <a:gd name="T10" fmla="*/ 1 w 1"/>
                  <a:gd name="T11" fmla="*/ 0 h 3"/>
                  <a:gd name="T12" fmla="*/ 1 w 1"/>
                  <a:gd name="T13" fmla="*/ 1 h 3"/>
                  <a:gd name="T14" fmla="*/ 0 w 1"/>
                  <a:gd name="T15" fmla="*/ 3 h 3"/>
                  <a:gd name="T16" fmla="*/ 0 w 1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7" name="Freeform 29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32" y="3300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8" name="Freeform 30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10" y="3293"/>
                <a:ext cx="2" cy="7"/>
              </a:xfrm>
              <a:custGeom>
                <a:avLst/>
                <a:gdLst>
                  <a:gd name="T0" fmla="*/ 1 w 1"/>
                  <a:gd name="T1" fmla="*/ 3 h 3"/>
                  <a:gd name="T2" fmla="*/ 0 w 1"/>
                  <a:gd name="T3" fmla="*/ 3 h 3"/>
                  <a:gd name="T4" fmla="*/ 0 w 1"/>
                  <a:gd name="T5" fmla="*/ 1 h 3"/>
                  <a:gd name="T6" fmla="*/ 1 w 1"/>
                  <a:gd name="T7" fmla="*/ 0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2 h 3"/>
                  <a:gd name="T16" fmla="*/ 1 w 1"/>
                  <a:gd name="T17" fmla="*/ 3 h 3"/>
                  <a:gd name="T18" fmla="*/ 1 w 1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9" name="Freeform 30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25" y="3298"/>
                <a:ext cx="2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1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2 h 3"/>
                  <a:gd name="T14" fmla="*/ 1 w 1"/>
                  <a:gd name="T15" fmla="*/ 3 h 3"/>
                  <a:gd name="T16" fmla="*/ 0 w 1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0" name="Freeform 30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55" y="3249"/>
                <a:ext cx="5" cy="6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  <a:gd name="T10" fmla="*/ 2 w 2"/>
                  <a:gd name="T11" fmla="*/ 1 h 2"/>
                  <a:gd name="T12" fmla="*/ 2 w 2"/>
                  <a:gd name="T13" fmla="*/ 1 h 2"/>
                  <a:gd name="T14" fmla="*/ 1 w 2"/>
                  <a:gd name="T15" fmla="*/ 1 h 2"/>
                  <a:gd name="T16" fmla="*/ 1 w 2"/>
                  <a:gd name="T17" fmla="*/ 2 h 2"/>
                  <a:gd name="T18" fmla="*/ 1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1" name="Freeform 30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50" y="3293"/>
                <a:ext cx="3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2 h 3"/>
                  <a:gd name="T4" fmla="*/ 0 w 1"/>
                  <a:gd name="T5" fmla="*/ 0 h 3"/>
                  <a:gd name="T6" fmla="*/ 0 w 1"/>
                  <a:gd name="T7" fmla="*/ 0 h 3"/>
                  <a:gd name="T8" fmla="*/ 1 w 1"/>
                  <a:gd name="T9" fmla="*/ 0 h 3"/>
                  <a:gd name="T10" fmla="*/ 0 w 1"/>
                  <a:gd name="T11" fmla="*/ 2 h 3"/>
                  <a:gd name="T12" fmla="*/ 0 w 1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2" name="Freeform 30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5" y="3288"/>
                <a:ext cx="3" cy="7"/>
              </a:xfrm>
              <a:custGeom>
                <a:avLst/>
                <a:gdLst>
                  <a:gd name="T0" fmla="*/ 1 w 1"/>
                  <a:gd name="T1" fmla="*/ 3 h 3"/>
                  <a:gd name="T2" fmla="*/ 0 w 1"/>
                  <a:gd name="T3" fmla="*/ 3 h 3"/>
                  <a:gd name="T4" fmla="*/ 0 w 1"/>
                  <a:gd name="T5" fmla="*/ 1 h 3"/>
                  <a:gd name="T6" fmla="*/ 1 w 1"/>
                  <a:gd name="T7" fmla="*/ 0 h 3"/>
                  <a:gd name="T8" fmla="*/ 1 w 1"/>
                  <a:gd name="T9" fmla="*/ 1 h 3"/>
                  <a:gd name="T10" fmla="*/ 1 w 1"/>
                  <a:gd name="T11" fmla="*/ 3 h 3"/>
                  <a:gd name="T12" fmla="*/ 1 w 1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3" name="Freeform 30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58" y="3272"/>
                <a:ext cx="2" cy="8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2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w 1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4" name="Freeform 30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15" y="3288"/>
                <a:ext cx="2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1 h 3"/>
                  <a:gd name="T12" fmla="*/ 1 w 1"/>
                  <a:gd name="T13" fmla="*/ 3 h 3"/>
                  <a:gd name="T14" fmla="*/ 0 w 1"/>
                  <a:gd name="T15" fmla="*/ 3 h 3"/>
                  <a:gd name="T16" fmla="*/ 0 w 1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5" name="Freeform 30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2" y="3270"/>
                <a:ext cx="2" cy="7"/>
              </a:xfrm>
              <a:custGeom>
                <a:avLst/>
                <a:gdLst>
                  <a:gd name="T0" fmla="*/ 1 w 1"/>
                  <a:gd name="T1" fmla="*/ 3 h 3"/>
                  <a:gd name="T2" fmla="*/ 0 w 1"/>
                  <a:gd name="T3" fmla="*/ 3 h 3"/>
                  <a:gd name="T4" fmla="*/ 0 w 1"/>
                  <a:gd name="T5" fmla="*/ 1 h 3"/>
                  <a:gd name="T6" fmla="*/ 1 w 1"/>
                  <a:gd name="T7" fmla="*/ 0 h 3"/>
                  <a:gd name="T8" fmla="*/ 1 w 1"/>
                  <a:gd name="T9" fmla="*/ 1 h 3"/>
                  <a:gd name="T10" fmla="*/ 1 w 1"/>
                  <a:gd name="T11" fmla="*/ 3 h 3"/>
                  <a:gd name="T12" fmla="*/ 1 w 1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30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4999" y="3270"/>
                <a:ext cx="5" cy="7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3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0 h 3"/>
                  <a:gd name="T12" fmla="*/ 1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30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2" y="3272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  <a:gd name="T16" fmla="*/ 0 w 1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8" name="Freeform 31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4" y="328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31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4" y="328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Freeform 31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4" y="3290"/>
                <a:ext cx="6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  <a:gd name="T16" fmla="*/ 1 w 2"/>
                  <a:gd name="T17" fmla="*/ 2 h 2"/>
                  <a:gd name="T18" fmla="*/ 0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31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7" y="3290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31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7" y="3293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31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15" y="3290"/>
                <a:ext cx="2" cy="3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31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17" y="3290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1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Freeform 31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17" y="3293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1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Freeform 3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20" y="3293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31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22" y="3293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  <a:gd name="T16" fmla="*/ 0 w 1"/>
                  <a:gd name="T17" fmla="*/ 2 h 2"/>
                  <a:gd name="T18" fmla="*/ 0 w 1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32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37" y="3293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Freeform 32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37" y="3293"/>
                <a:ext cx="6" cy="5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Freeform 32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3" y="3290"/>
                <a:ext cx="2" cy="8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0 h 3"/>
                  <a:gd name="T8" fmla="*/ 1 w 1"/>
                  <a:gd name="T9" fmla="*/ 0 h 3"/>
                  <a:gd name="T10" fmla="*/ 1 w 1"/>
                  <a:gd name="T11" fmla="*/ 0 h 3"/>
                  <a:gd name="T12" fmla="*/ 0 w 1"/>
                  <a:gd name="T13" fmla="*/ 3 h 3"/>
                  <a:gd name="T14" fmla="*/ 0 w 1"/>
                  <a:gd name="T15" fmla="*/ 3 h 3"/>
                  <a:gd name="T16" fmla="*/ 0 w 1"/>
                  <a:gd name="T17" fmla="*/ 3 h 3"/>
                  <a:gd name="T18" fmla="*/ 0 w 1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Freeform 32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3" y="3290"/>
                <a:ext cx="5" cy="8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1 w 2"/>
                  <a:gd name="T5" fmla="*/ 2 h 3"/>
                  <a:gd name="T6" fmla="*/ 1 w 2"/>
                  <a:gd name="T7" fmla="*/ 0 h 3"/>
                  <a:gd name="T8" fmla="*/ 2 w 2"/>
                  <a:gd name="T9" fmla="*/ 0 h 3"/>
                  <a:gd name="T10" fmla="*/ 2 w 2"/>
                  <a:gd name="T11" fmla="*/ 0 h 3"/>
                  <a:gd name="T12" fmla="*/ 1 w 2"/>
                  <a:gd name="T13" fmla="*/ 3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0" y="3"/>
                      <a:pt x="1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Freeform 32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2" y="3247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1 w 2"/>
                  <a:gd name="T15" fmla="*/ 2 h 2"/>
                  <a:gd name="T16" fmla="*/ 1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32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4" y="3249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w 1"/>
                  <a:gd name="T17" fmla="*/ 1 h 1"/>
                  <a:gd name="T18" fmla="*/ 0 w 1"/>
                  <a:gd name="T19" fmla="*/ 1 h 1"/>
                  <a:gd name="T20" fmla="*/ 0 w 1"/>
                  <a:gd name="T21" fmla="*/ 1 h 1"/>
                  <a:gd name="T22" fmla="*/ 0 w 1"/>
                  <a:gd name="T2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32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12" y="3249"/>
                <a:ext cx="8" cy="11"/>
              </a:xfrm>
              <a:custGeom>
                <a:avLst/>
                <a:gdLst>
                  <a:gd name="T0" fmla="*/ 0 w 3"/>
                  <a:gd name="T1" fmla="*/ 4 h 4"/>
                  <a:gd name="T2" fmla="*/ 0 w 3"/>
                  <a:gd name="T3" fmla="*/ 4 h 4"/>
                  <a:gd name="T4" fmla="*/ 0 w 3"/>
                  <a:gd name="T5" fmla="*/ 4 h 4"/>
                  <a:gd name="T6" fmla="*/ 2 w 3"/>
                  <a:gd name="T7" fmla="*/ 1 h 4"/>
                  <a:gd name="T8" fmla="*/ 2 w 3"/>
                  <a:gd name="T9" fmla="*/ 0 h 4"/>
                  <a:gd name="T10" fmla="*/ 3 w 3"/>
                  <a:gd name="T11" fmla="*/ 0 h 4"/>
                  <a:gd name="T12" fmla="*/ 3 w 3"/>
                  <a:gd name="T13" fmla="*/ 0 h 4"/>
                  <a:gd name="T14" fmla="*/ 2 w 3"/>
                  <a:gd name="T15" fmla="*/ 1 h 4"/>
                  <a:gd name="T16" fmla="*/ 0 w 3"/>
                  <a:gd name="T17" fmla="*/ 4 h 4"/>
                  <a:gd name="T18" fmla="*/ 0 w 3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1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32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15" y="3247"/>
                <a:ext cx="7" cy="13"/>
              </a:xfrm>
              <a:custGeom>
                <a:avLst/>
                <a:gdLst>
                  <a:gd name="T0" fmla="*/ 0 w 3"/>
                  <a:gd name="T1" fmla="*/ 5 h 5"/>
                  <a:gd name="T2" fmla="*/ 0 w 3"/>
                  <a:gd name="T3" fmla="*/ 5 h 5"/>
                  <a:gd name="T4" fmla="*/ 0 w 3"/>
                  <a:gd name="T5" fmla="*/ 4 h 5"/>
                  <a:gd name="T6" fmla="*/ 3 w 3"/>
                  <a:gd name="T7" fmla="*/ 0 h 5"/>
                  <a:gd name="T8" fmla="*/ 3 w 3"/>
                  <a:gd name="T9" fmla="*/ 0 h 5"/>
                  <a:gd name="T10" fmla="*/ 3 w 3"/>
                  <a:gd name="T11" fmla="*/ 0 h 5"/>
                  <a:gd name="T12" fmla="*/ 0 w 3"/>
                  <a:gd name="T13" fmla="*/ 5 h 5"/>
                  <a:gd name="T14" fmla="*/ 0 w 3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5"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1" y="3"/>
                      <a:pt x="2" y="1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1" y="3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32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20" y="3244"/>
                <a:ext cx="5" cy="11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4 h 4"/>
                  <a:gd name="T4" fmla="*/ 0 w 2"/>
                  <a:gd name="T5" fmla="*/ 4 h 4"/>
                  <a:gd name="T6" fmla="*/ 2 w 2"/>
                  <a:gd name="T7" fmla="*/ 0 h 4"/>
                  <a:gd name="T8" fmla="*/ 2 w 2"/>
                  <a:gd name="T9" fmla="*/ 0 h 4"/>
                  <a:gd name="T10" fmla="*/ 2 w 2"/>
                  <a:gd name="T11" fmla="*/ 1 h 4"/>
                  <a:gd name="T12" fmla="*/ 0 w 2"/>
                  <a:gd name="T13" fmla="*/ 4 h 4"/>
                  <a:gd name="T14" fmla="*/ 0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32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22" y="3244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3 h 3"/>
                  <a:gd name="T6" fmla="*/ 2 w 2"/>
                  <a:gd name="T7" fmla="*/ 0 h 3"/>
                  <a:gd name="T8" fmla="*/ 2 w 2"/>
                  <a:gd name="T9" fmla="*/ 0 h 3"/>
                  <a:gd name="T10" fmla="*/ 2 w 2"/>
                  <a:gd name="T11" fmla="*/ 0 h 3"/>
                  <a:gd name="T12" fmla="*/ 0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Freeform 33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25" y="3244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3 h 3"/>
                  <a:gd name="T6" fmla="*/ 2 w 2"/>
                  <a:gd name="T7" fmla="*/ 0 h 3"/>
                  <a:gd name="T8" fmla="*/ 2 w 2"/>
                  <a:gd name="T9" fmla="*/ 0 h 3"/>
                  <a:gd name="T10" fmla="*/ 2 w 2"/>
                  <a:gd name="T11" fmla="*/ 0 h 3"/>
                  <a:gd name="T12" fmla="*/ 0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33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27" y="3244"/>
                <a:ext cx="8" cy="8"/>
              </a:xfrm>
              <a:custGeom>
                <a:avLst/>
                <a:gdLst>
                  <a:gd name="T0" fmla="*/ 1 w 3"/>
                  <a:gd name="T1" fmla="*/ 3 h 3"/>
                  <a:gd name="T2" fmla="*/ 0 w 3"/>
                  <a:gd name="T3" fmla="*/ 3 h 3"/>
                  <a:gd name="T4" fmla="*/ 0 w 3"/>
                  <a:gd name="T5" fmla="*/ 3 h 3"/>
                  <a:gd name="T6" fmla="*/ 2 w 3"/>
                  <a:gd name="T7" fmla="*/ 0 h 3"/>
                  <a:gd name="T8" fmla="*/ 3 w 3"/>
                  <a:gd name="T9" fmla="*/ 0 h 3"/>
                  <a:gd name="T10" fmla="*/ 3 w 3"/>
                  <a:gd name="T11" fmla="*/ 0 h 3"/>
                  <a:gd name="T12" fmla="*/ 1 w 3"/>
                  <a:gd name="T13" fmla="*/ 3 h 3"/>
                  <a:gd name="T14" fmla="*/ 1 w 3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2" y="1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Freeform 33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32" y="3244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1 w 2"/>
                  <a:gd name="T9" fmla="*/ 0 h 3"/>
                  <a:gd name="T10" fmla="*/ 1 w 2"/>
                  <a:gd name="T11" fmla="*/ 0 h 3"/>
                  <a:gd name="T12" fmla="*/ 1 w 2"/>
                  <a:gd name="T13" fmla="*/ 1 h 3"/>
                  <a:gd name="T14" fmla="*/ 1 w 2"/>
                  <a:gd name="T15" fmla="*/ 1 h 3"/>
                  <a:gd name="T16" fmla="*/ 0 w 2"/>
                  <a:gd name="T17" fmla="*/ 2 h 3"/>
                  <a:gd name="T18" fmla="*/ 0 w 2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Freeform 33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32" y="3247"/>
                <a:ext cx="8" cy="5"/>
              </a:xfrm>
              <a:custGeom>
                <a:avLst/>
                <a:gdLst>
                  <a:gd name="T0" fmla="*/ 1 w 3"/>
                  <a:gd name="T1" fmla="*/ 2 h 2"/>
                  <a:gd name="T2" fmla="*/ 1 w 3"/>
                  <a:gd name="T3" fmla="*/ 2 h 2"/>
                  <a:gd name="T4" fmla="*/ 1 w 3"/>
                  <a:gd name="T5" fmla="*/ 2 h 2"/>
                  <a:gd name="T6" fmla="*/ 2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1 w 3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1" y="2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Freeform 33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35" y="3247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2 w 2"/>
                  <a:gd name="T15" fmla="*/ 1 h 2"/>
                  <a:gd name="T16" fmla="*/ 1 w 2"/>
                  <a:gd name="T17" fmla="*/ 2 h 2"/>
                  <a:gd name="T18" fmla="*/ 1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Freeform 33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37" y="3249"/>
                <a:ext cx="6" cy="6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1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1 h 2"/>
                  <a:gd name="T14" fmla="*/ 1 w 2"/>
                  <a:gd name="T15" fmla="*/ 1 h 2"/>
                  <a:gd name="T16" fmla="*/ 0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Freeform 33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0" y="3249"/>
                <a:ext cx="5" cy="6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0 w 2"/>
                  <a:gd name="T15" fmla="*/ 2 h 2"/>
                  <a:gd name="T16" fmla="*/ 0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Freeform 33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3" y="3252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Freeform 33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5" y="3255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Freeform 33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5" y="3255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34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8" y="3257"/>
                <a:ext cx="2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Freeform 34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8" y="326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0 w 1"/>
                  <a:gd name="T15" fmla="*/ 1 h 1"/>
                  <a:gd name="T16" fmla="*/ 0 w 1"/>
                  <a:gd name="T17" fmla="*/ 1 h 1"/>
                  <a:gd name="T18" fmla="*/ 0 w 1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34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8" y="3262"/>
                <a:ext cx="5" cy="3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1 w 2"/>
                  <a:gd name="T7" fmla="*/ 0 h 1"/>
                  <a:gd name="T8" fmla="*/ 1 w 2"/>
                  <a:gd name="T9" fmla="*/ 0 h 1"/>
                  <a:gd name="T10" fmla="*/ 1 w 2"/>
                  <a:gd name="T11" fmla="*/ 0 h 1"/>
                  <a:gd name="T12" fmla="*/ 1 w 2"/>
                  <a:gd name="T13" fmla="*/ 0 h 1"/>
                  <a:gd name="T14" fmla="*/ 1 w 2"/>
                  <a:gd name="T15" fmla="*/ 0 h 1"/>
                  <a:gd name="T16" fmla="*/ 1 w 2"/>
                  <a:gd name="T17" fmla="*/ 1 h 1"/>
                  <a:gd name="T18" fmla="*/ 1 w 2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34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0" y="3270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0 w 1"/>
                  <a:gd name="T7" fmla="*/ 1 h 2"/>
                  <a:gd name="T8" fmla="*/ 0 w 1"/>
                  <a:gd name="T9" fmla="*/ 0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34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0" y="3270"/>
                <a:ext cx="3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1 h 3"/>
                  <a:gd name="T8" fmla="*/ 1 w 1"/>
                  <a:gd name="T9" fmla="*/ 1 h 3"/>
                  <a:gd name="T10" fmla="*/ 1 w 1"/>
                  <a:gd name="T11" fmla="*/ 1 h 3"/>
                  <a:gd name="T12" fmla="*/ 0 w 1"/>
                  <a:gd name="T13" fmla="*/ 3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34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8" y="3290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Freeform 34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48" y="3293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Freeform 34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53" y="3290"/>
                <a:ext cx="2" cy="8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0 h 3"/>
                  <a:gd name="T8" fmla="*/ 1 w 1"/>
                  <a:gd name="T9" fmla="*/ 0 h 3"/>
                  <a:gd name="T10" fmla="*/ 1 w 1"/>
                  <a:gd name="T11" fmla="*/ 0 h 3"/>
                  <a:gd name="T12" fmla="*/ 0 w 1"/>
                  <a:gd name="T13" fmla="*/ 3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6" name="Freeform 34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55" y="3288"/>
                <a:ext cx="3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0 h 3"/>
                  <a:gd name="T8" fmla="*/ 1 w 1"/>
                  <a:gd name="T9" fmla="*/ 0 h 3"/>
                  <a:gd name="T10" fmla="*/ 1 w 1"/>
                  <a:gd name="T11" fmla="*/ 0 h 3"/>
                  <a:gd name="T12" fmla="*/ 0 w 1"/>
                  <a:gd name="T13" fmla="*/ 3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7" name="Freeform 34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4" y="3275"/>
                <a:ext cx="3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2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1 w 1"/>
                  <a:gd name="T17" fmla="*/ 1 h 3"/>
                  <a:gd name="T18" fmla="*/ 0 w 1"/>
                  <a:gd name="T19" fmla="*/ 2 h 3"/>
                  <a:gd name="T20" fmla="*/ 0 w 1"/>
                  <a:gd name="T21" fmla="*/ 3 h 3"/>
                  <a:gd name="T22" fmla="*/ 0 w 1"/>
                  <a:gd name="T23" fmla="*/ 3 h 3"/>
                  <a:gd name="T24" fmla="*/ 0 w 1"/>
                  <a:gd name="T2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8" name="Freeform 35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4" y="3277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9" name="Freeform 351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97" y="3232"/>
                <a:ext cx="68" cy="68"/>
              </a:xfrm>
              <a:custGeom>
                <a:avLst/>
                <a:gdLst>
                  <a:gd name="T0" fmla="*/ 11 w 27"/>
                  <a:gd name="T1" fmla="*/ 26 h 27"/>
                  <a:gd name="T2" fmla="*/ 6 w 27"/>
                  <a:gd name="T3" fmla="*/ 24 h 27"/>
                  <a:gd name="T4" fmla="*/ 3 w 27"/>
                  <a:gd name="T5" fmla="*/ 21 h 27"/>
                  <a:gd name="T6" fmla="*/ 1 w 27"/>
                  <a:gd name="T7" fmla="*/ 16 h 27"/>
                  <a:gd name="T8" fmla="*/ 1 w 27"/>
                  <a:gd name="T9" fmla="*/ 11 h 27"/>
                  <a:gd name="T10" fmla="*/ 3 w 27"/>
                  <a:gd name="T11" fmla="*/ 6 h 27"/>
                  <a:gd name="T12" fmla="*/ 6 w 27"/>
                  <a:gd name="T13" fmla="*/ 2 h 27"/>
                  <a:gd name="T14" fmla="*/ 11 w 27"/>
                  <a:gd name="T15" fmla="*/ 0 h 27"/>
                  <a:gd name="T16" fmla="*/ 16 w 27"/>
                  <a:gd name="T17" fmla="*/ 0 h 27"/>
                  <a:gd name="T18" fmla="*/ 21 w 27"/>
                  <a:gd name="T19" fmla="*/ 2 h 27"/>
                  <a:gd name="T20" fmla="*/ 24 w 27"/>
                  <a:gd name="T21" fmla="*/ 5 h 27"/>
                  <a:gd name="T22" fmla="*/ 25 w 27"/>
                  <a:gd name="T23" fmla="*/ 6 h 27"/>
                  <a:gd name="T24" fmla="*/ 24 w 27"/>
                  <a:gd name="T25" fmla="*/ 8 h 27"/>
                  <a:gd name="T26" fmla="*/ 23 w 27"/>
                  <a:gd name="T27" fmla="*/ 7 h 27"/>
                  <a:gd name="T28" fmla="*/ 27 w 27"/>
                  <a:gd name="T29" fmla="*/ 11 h 27"/>
                  <a:gd name="T30" fmla="*/ 24 w 27"/>
                  <a:gd name="T31" fmla="*/ 17 h 27"/>
                  <a:gd name="T32" fmla="*/ 25 w 27"/>
                  <a:gd name="T33" fmla="*/ 21 h 27"/>
                  <a:gd name="T34" fmla="*/ 20 w 27"/>
                  <a:gd name="T35" fmla="*/ 23 h 27"/>
                  <a:gd name="T36" fmla="*/ 16 w 27"/>
                  <a:gd name="T37" fmla="*/ 27 h 27"/>
                  <a:gd name="T38" fmla="*/ 16 w 27"/>
                  <a:gd name="T39" fmla="*/ 26 h 27"/>
                  <a:gd name="T40" fmla="*/ 20 w 27"/>
                  <a:gd name="T41" fmla="*/ 22 h 27"/>
                  <a:gd name="T42" fmla="*/ 24 w 27"/>
                  <a:gd name="T43" fmla="*/ 21 h 27"/>
                  <a:gd name="T44" fmla="*/ 24 w 27"/>
                  <a:gd name="T45" fmla="*/ 17 h 27"/>
                  <a:gd name="T46" fmla="*/ 24 w 27"/>
                  <a:gd name="T47" fmla="*/ 11 h 27"/>
                  <a:gd name="T48" fmla="*/ 23 w 27"/>
                  <a:gd name="T49" fmla="*/ 7 h 27"/>
                  <a:gd name="T50" fmla="*/ 23 w 27"/>
                  <a:gd name="T51" fmla="*/ 5 h 27"/>
                  <a:gd name="T52" fmla="*/ 20 w 27"/>
                  <a:gd name="T53" fmla="*/ 4 h 27"/>
                  <a:gd name="T54" fmla="*/ 16 w 27"/>
                  <a:gd name="T55" fmla="*/ 1 h 27"/>
                  <a:gd name="T56" fmla="*/ 12 w 27"/>
                  <a:gd name="T57" fmla="*/ 3 h 27"/>
                  <a:gd name="T58" fmla="*/ 6 w 27"/>
                  <a:gd name="T59" fmla="*/ 3 h 27"/>
                  <a:gd name="T60" fmla="*/ 5 w 27"/>
                  <a:gd name="T61" fmla="*/ 7 h 27"/>
                  <a:gd name="T62" fmla="*/ 1 w 27"/>
                  <a:gd name="T63" fmla="*/ 11 h 27"/>
                  <a:gd name="T64" fmla="*/ 3 w 27"/>
                  <a:gd name="T65" fmla="*/ 15 h 27"/>
                  <a:gd name="T66" fmla="*/ 3 w 27"/>
                  <a:gd name="T67" fmla="*/ 21 h 27"/>
                  <a:gd name="T68" fmla="*/ 8 w 27"/>
                  <a:gd name="T69" fmla="*/ 22 h 27"/>
                  <a:gd name="T70" fmla="*/ 12 w 27"/>
                  <a:gd name="T71" fmla="*/ 26 h 27"/>
                  <a:gd name="T72" fmla="*/ 8 w 27"/>
                  <a:gd name="T73" fmla="*/ 7 h 27"/>
                  <a:gd name="T74" fmla="*/ 20 w 27"/>
                  <a:gd name="T75" fmla="*/ 19 h 27"/>
                  <a:gd name="T76" fmla="*/ 19 w 27"/>
                  <a:gd name="T77" fmla="*/ 20 h 27"/>
                  <a:gd name="T78" fmla="*/ 14 w 27"/>
                  <a:gd name="T79" fmla="*/ 22 h 27"/>
                  <a:gd name="T80" fmla="*/ 8 w 27"/>
                  <a:gd name="T81" fmla="*/ 19 h 27"/>
                  <a:gd name="T82" fmla="*/ 19 w 27"/>
                  <a:gd name="T83" fmla="*/ 19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7" h="27">
                    <a:moveTo>
                      <a:pt x="14" y="27"/>
                    </a:moveTo>
                    <a:cubicBezTo>
                      <a:pt x="13" y="27"/>
                      <a:pt x="12" y="27"/>
                      <a:pt x="11" y="27"/>
                    </a:cubicBezTo>
                    <a:cubicBezTo>
                      <a:pt x="11" y="27"/>
                      <a:pt x="11" y="27"/>
                      <a:pt x="11" y="26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0" y="24"/>
                      <a:pt x="9" y="24"/>
                      <a:pt x="8" y="23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5" y="23"/>
                      <a:pt x="3" y="22"/>
                      <a:pt x="3" y="21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3" y="18"/>
                      <a:pt x="3" y="17"/>
                      <a:pt x="3" y="16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4"/>
                      <a:pt x="0" y="13"/>
                      <a:pt x="0" y="11"/>
                    </a:cubicBezTo>
                    <a:cubicBezTo>
                      <a:pt x="0" y="11"/>
                      <a:pt x="0" y="11"/>
                      <a:pt x="1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0"/>
                      <a:pt x="3" y="8"/>
                      <a:pt x="4" y="7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5"/>
                    </a:cubicBezTo>
                    <a:cubicBezTo>
                      <a:pt x="4" y="4"/>
                      <a:pt x="5" y="3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9" y="3"/>
                      <a:pt x="10" y="3"/>
                      <a:pt x="11" y="2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3" y="0"/>
                      <a:pt x="14" y="0"/>
                      <a:pt x="16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2"/>
                      <a:pt x="16" y="2"/>
                      <a:pt x="16" y="2"/>
                    </a:cubicBezTo>
                    <a:cubicBezTo>
                      <a:pt x="17" y="3"/>
                      <a:pt x="19" y="3"/>
                      <a:pt x="20" y="4"/>
                    </a:cubicBezTo>
                    <a:cubicBezTo>
                      <a:pt x="21" y="2"/>
                      <a:pt x="21" y="2"/>
                      <a:pt x="21" y="2"/>
                    </a:cubicBezTo>
                    <a:cubicBezTo>
                      <a:pt x="21" y="2"/>
                      <a:pt x="21" y="2"/>
                      <a:pt x="21" y="2"/>
                    </a:cubicBezTo>
                    <a:cubicBezTo>
                      <a:pt x="22" y="2"/>
                      <a:pt x="24" y="4"/>
                      <a:pt x="24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5" y="5"/>
                      <a:pt x="25" y="5"/>
                      <a:pt x="25" y="5"/>
                    </a:cubicBezTo>
                    <a:cubicBezTo>
                      <a:pt x="25" y="5"/>
                      <a:pt x="25" y="5"/>
                      <a:pt x="25" y="5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5" y="8"/>
                    </a:cubicBezTo>
                    <a:cubicBezTo>
                      <a:pt x="25" y="8"/>
                      <a:pt x="25" y="8"/>
                      <a:pt x="24" y="8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24" y="7"/>
                      <a:pt x="24" y="7"/>
                      <a:pt x="24" y="6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24" y="8"/>
                      <a:pt x="24" y="10"/>
                      <a:pt x="25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27" y="13"/>
                      <a:pt x="27" y="14"/>
                      <a:pt x="27" y="16"/>
                    </a:cubicBezTo>
                    <a:cubicBezTo>
                      <a:pt x="27" y="16"/>
                      <a:pt x="27" y="16"/>
                      <a:pt x="27" y="16"/>
                    </a:cubicBezTo>
                    <a:cubicBezTo>
                      <a:pt x="25" y="16"/>
                      <a:pt x="25" y="16"/>
                      <a:pt x="24" y="17"/>
                    </a:cubicBezTo>
                    <a:cubicBezTo>
                      <a:pt x="24" y="18"/>
                      <a:pt x="24" y="19"/>
                      <a:pt x="23" y="19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4" y="22"/>
                      <a:pt x="23" y="23"/>
                      <a:pt x="22" y="24"/>
                    </a:cubicBezTo>
                    <a:cubicBezTo>
                      <a:pt x="21" y="24"/>
                      <a:pt x="21" y="24"/>
                      <a:pt x="21" y="24"/>
                    </a:cubicBezTo>
                    <a:cubicBezTo>
                      <a:pt x="20" y="23"/>
                      <a:pt x="20" y="23"/>
                      <a:pt x="20" y="23"/>
                    </a:cubicBezTo>
                    <a:cubicBezTo>
                      <a:pt x="19" y="24"/>
                      <a:pt x="17" y="24"/>
                      <a:pt x="16" y="24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5" y="27"/>
                      <a:pt x="14" y="27"/>
                      <a:pt x="14" y="27"/>
                    </a:cubicBezTo>
                    <a:close/>
                    <a:moveTo>
                      <a:pt x="12" y="26"/>
                    </a:moveTo>
                    <a:cubicBezTo>
                      <a:pt x="13" y="26"/>
                      <a:pt x="14" y="26"/>
                      <a:pt x="16" y="26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7" y="24"/>
                      <a:pt x="18" y="23"/>
                      <a:pt x="20" y="22"/>
                    </a:cubicBezTo>
                    <a:cubicBezTo>
                      <a:pt x="20" y="22"/>
                      <a:pt x="20" y="22"/>
                      <a:pt x="20" y="22"/>
                    </a:cubicBezTo>
                    <a:cubicBezTo>
                      <a:pt x="21" y="24"/>
                      <a:pt x="21" y="24"/>
                      <a:pt x="21" y="24"/>
                    </a:cubicBezTo>
                    <a:cubicBezTo>
                      <a:pt x="22" y="23"/>
                      <a:pt x="23" y="22"/>
                      <a:pt x="24" y="21"/>
                    </a:cubicBezTo>
                    <a:cubicBezTo>
                      <a:pt x="23" y="20"/>
                      <a:pt x="23" y="20"/>
                      <a:pt x="23" y="20"/>
                    </a:cubicBezTo>
                    <a:cubicBezTo>
                      <a:pt x="23" y="20"/>
                      <a:pt x="23" y="19"/>
                      <a:pt x="23" y="19"/>
                    </a:cubicBezTo>
                    <a:cubicBezTo>
                      <a:pt x="23" y="19"/>
                      <a:pt x="23" y="18"/>
                      <a:pt x="24" y="17"/>
                    </a:cubicBezTo>
                    <a:cubicBezTo>
                      <a:pt x="24" y="16"/>
                      <a:pt x="24" y="15"/>
                      <a:pt x="26" y="15"/>
                    </a:cubicBezTo>
                    <a:cubicBezTo>
                      <a:pt x="27" y="14"/>
                      <a:pt x="27" y="13"/>
                      <a:pt x="26" y="11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24" y="10"/>
                      <a:pt x="23" y="9"/>
                      <a:pt x="23" y="7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4" y="5"/>
                      <a:pt x="24" y="5"/>
                      <a:pt x="23" y="5"/>
                    </a:cubicBezTo>
                    <a:cubicBezTo>
                      <a:pt x="23" y="5"/>
                      <a:pt x="22" y="3"/>
                      <a:pt x="21" y="3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18" y="4"/>
                      <a:pt x="17" y="3"/>
                      <a:pt x="16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14" y="0"/>
                      <a:pt x="13" y="0"/>
                      <a:pt x="12" y="1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0" y="3"/>
                      <a:pt x="9" y="4"/>
                      <a:pt x="8" y="4"/>
                    </a:cubicBezTo>
                    <a:cubicBezTo>
                      <a:pt x="8" y="4"/>
                      <a:pt x="7" y="4"/>
                      <a:pt x="7" y="4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5" y="4"/>
                      <a:pt x="4" y="5"/>
                      <a:pt x="3" y="6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4" y="9"/>
                      <a:pt x="3" y="10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1" y="13"/>
                      <a:pt x="1" y="14"/>
                      <a:pt x="1" y="15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3" y="17"/>
                      <a:pt x="4" y="18"/>
                      <a:pt x="5" y="19"/>
                    </a:cubicBezTo>
                    <a:cubicBezTo>
                      <a:pt x="5" y="19"/>
                      <a:pt x="5" y="20"/>
                      <a:pt x="5" y="20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4" y="22"/>
                      <a:pt x="5" y="23"/>
                      <a:pt x="6" y="24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7" y="22"/>
                      <a:pt x="8" y="22"/>
                      <a:pt x="8" y="22"/>
                    </a:cubicBezTo>
                    <a:cubicBezTo>
                      <a:pt x="9" y="23"/>
                      <a:pt x="10" y="24"/>
                      <a:pt x="12" y="24"/>
                    </a:cubicBezTo>
                    <a:cubicBezTo>
                      <a:pt x="12" y="24"/>
                      <a:pt x="12" y="24"/>
                      <a:pt x="12" y="24"/>
                    </a:cubicBezTo>
                    <a:lnTo>
                      <a:pt x="12" y="26"/>
                    </a:lnTo>
                    <a:close/>
                    <a:moveTo>
                      <a:pt x="14" y="22"/>
                    </a:moveTo>
                    <a:cubicBezTo>
                      <a:pt x="12" y="22"/>
                      <a:pt x="9" y="21"/>
                      <a:pt x="8" y="19"/>
                    </a:cubicBezTo>
                    <a:cubicBezTo>
                      <a:pt x="5" y="16"/>
                      <a:pt x="4" y="11"/>
                      <a:pt x="8" y="7"/>
                    </a:cubicBezTo>
                    <a:cubicBezTo>
                      <a:pt x="12" y="3"/>
                      <a:pt x="17" y="5"/>
                      <a:pt x="19" y="8"/>
                    </a:cubicBezTo>
                    <a:cubicBezTo>
                      <a:pt x="22" y="10"/>
                      <a:pt x="24" y="15"/>
                      <a:pt x="20" y="19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20" y="19"/>
                      <a:pt x="20" y="20"/>
                      <a:pt x="19" y="20"/>
                    </a:cubicBezTo>
                    <a:cubicBezTo>
                      <a:pt x="19" y="20"/>
                      <a:pt x="19" y="20"/>
                      <a:pt x="19" y="20"/>
                    </a:cubicBezTo>
                    <a:cubicBezTo>
                      <a:pt x="19" y="20"/>
                      <a:pt x="19" y="20"/>
                      <a:pt x="19" y="20"/>
                    </a:cubicBezTo>
                    <a:cubicBezTo>
                      <a:pt x="18" y="21"/>
                      <a:pt x="16" y="22"/>
                      <a:pt x="14" y="22"/>
                    </a:cubicBezTo>
                    <a:close/>
                    <a:moveTo>
                      <a:pt x="13" y="5"/>
                    </a:moveTo>
                    <a:cubicBezTo>
                      <a:pt x="12" y="5"/>
                      <a:pt x="10" y="6"/>
                      <a:pt x="8" y="8"/>
                    </a:cubicBezTo>
                    <a:cubicBezTo>
                      <a:pt x="4" y="11"/>
                      <a:pt x="6" y="16"/>
                      <a:pt x="8" y="19"/>
                    </a:cubicBezTo>
                    <a:cubicBezTo>
                      <a:pt x="11" y="21"/>
                      <a:pt x="15" y="23"/>
                      <a:pt x="19" y="19"/>
                    </a:cubicBezTo>
                    <a:cubicBezTo>
                      <a:pt x="19" y="19"/>
                      <a:pt x="19" y="19"/>
                      <a:pt x="19" y="19"/>
                    </a:cubicBezTo>
                    <a:cubicBezTo>
                      <a:pt x="19" y="19"/>
                      <a:pt x="19" y="19"/>
                      <a:pt x="19" y="19"/>
                    </a:cubicBezTo>
                    <a:cubicBezTo>
                      <a:pt x="23" y="15"/>
                      <a:pt x="22" y="11"/>
                      <a:pt x="19" y="8"/>
                    </a:cubicBezTo>
                    <a:cubicBezTo>
                      <a:pt x="18" y="7"/>
                      <a:pt x="16" y="5"/>
                      <a:pt x="1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0" name="Freeform 352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97" y="3244"/>
                <a:ext cx="68" cy="61"/>
              </a:xfrm>
              <a:custGeom>
                <a:avLst/>
                <a:gdLst>
                  <a:gd name="T0" fmla="*/ 11 w 27"/>
                  <a:gd name="T1" fmla="*/ 24 h 24"/>
                  <a:gd name="T2" fmla="*/ 11 w 27"/>
                  <a:gd name="T3" fmla="*/ 22 h 24"/>
                  <a:gd name="T4" fmla="*/ 7 w 27"/>
                  <a:gd name="T5" fmla="*/ 20 h 24"/>
                  <a:gd name="T6" fmla="*/ 6 w 27"/>
                  <a:gd name="T7" fmla="*/ 22 h 24"/>
                  <a:gd name="T8" fmla="*/ 2 w 27"/>
                  <a:gd name="T9" fmla="*/ 18 h 24"/>
                  <a:gd name="T10" fmla="*/ 6 w 27"/>
                  <a:gd name="T11" fmla="*/ 21 h 24"/>
                  <a:gd name="T12" fmla="*/ 7 w 27"/>
                  <a:gd name="T13" fmla="*/ 20 h 24"/>
                  <a:gd name="T14" fmla="*/ 11 w 27"/>
                  <a:gd name="T15" fmla="*/ 22 h 24"/>
                  <a:gd name="T16" fmla="*/ 12 w 27"/>
                  <a:gd name="T17" fmla="*/ 24 h 24"/>
                  <a:gd name="T18" fmla="*/ 15 w 27"/>
                  <a:gd name="T19" fmla="*/ 23 h 24"/>
                  <a:gd name="T20" fmla="*/ 16 w 27"/>
                  <a:gd name="T21" fmla="*/ 21 h 24"/>
                  <a:gd name="T22" fmla="*/ 20 w 27"/>
                  <a:gd name="T23" fmla="*/ 20 h 24"/>
                  <a:gd name="T24" fmla="*/ 24 w 27"/>
                  <a:gd name="T25" fmla="*/ 18 h 24"/>
                  <a:gd name="T26" fmla="*/ 24 w 27"/>
                  <a:gd name="T27" fmla="*/ 16 h 24"/>
                  <a:gd name="T28" fmla="*/ 25 w 27"/>
                  <a:gd name="T29" fmla="*/ 16 h 24"/>
                  <a:gd name="T30" fmla="*/ 25 w 27"/>
                  <a:gd name="T31" fmla="*/ 19 h 24"/>
                  <a:gd name="T32" fmla="*/ 21 w 27"/>
                  <a:gd name="T33" fmla="*/ 22 h 24"/>
                  <a:gd name="T34" fmla="*/ 20 w 27"/>
                  <a:gd name="T35" fmla="*/ 20 h 24"/>
                  <a:gd name="T36" fmla="*/ 16 w 27"/>
                  <a:gd name="T37" fmla="*/ 23 h 24"/>
                  <a:gd name="T38" fmla="*/ 16 w 27"/>
                  <a:gd name="T39" fmla="*/ 24 h 24"/>
                  <a:gd name="T40" fmla="*/ 3 w 27"/>
                  <a:gd name="T41" fmla="*/ 16 h 24"/>
                  <a:gd name="T42" fmla="*/ 2 w 27"/>
                  <a:gd name="T43" fmla="*/ 13 h 24"/>
                  <a:gd name="T44" fmla="*/ 0 w 27"/>
                  <a:gd name="T45" fmla="*/ 13 h 24"/>
                  <a:gd name="T46" fmla="*/ 0 w 27"/>
                  <a:gd name="T47" fmla="*/ 6 h 24"/>
                  <a:gd name="T48" fmla="*/ 1 w 27"/>
                  <a:gd name="T49" fmla="*/ 13 h 24"/>
                  <a:gd name="T50" fmla="*/ 3 w 27"/>
                  <a:gd name="T51" fmla="*/ 13 h 24"/>
                  <a:gd name="T52" fmla="*/ 4 w 27"/>
                  <a:gd name="T53" fmla="*/ 16 h 24"/>
                  <a:gd name="T54" fmla="*/ 24 w 27"/>
                  <a:gd name="T55" fmla="*/ 15 h 24"/>
                  <a:gd name="T56" fmla="*/ 23 w 27"/>
                  <a:gd name="T57" fmla="*/ 15 h 24"/>
                  <a:gd name="T58" fmla="*/ 26 w 27"/>
                  <a:gd name="T59" fmla="*/ 13 h 24"/>
                  <a:gd name="T60" fmla="*/ 27 w 27"/>
                  <a:gd name="T61" fmla="*/ 10 h 24"/>
                  <a:gd name="T62" fmla="*/ 27 w 27"/>
                  <a:gd name="T63" fmla="*/ 13 h 24"/>
                  <a:gd name="T64" fmla="*/ 24 w 27"/>
                  <a:gd name="T65" fmla="*/ 14 h 24"/>
                  <a:gd name="T66" fmla="*/ 24 w 27"/>
                  <a:gd name="T67" fmla="*/ 15 h 24"/>
                  <a:gd name="T68" fmla="*/ 21 w 27"/>
                  <a:gd name="T69" fmla="*/ 10 h 24"/>
                  <a:gd name="T70" fmla="*/ 8 w 27"/>
                  <a:gd name="T71" fmla="*/ 5 h 24"/>
                  <a:gd name="T72" fmla="*/ 6 w 27"/>
                  <a:gd name="T73" fmla="*/ 8 h 24"/>
                  <a:gd name="T74" fmla="*/ 7 w 27"/>
                  <a:gd name="T75" fmla="*/ 5 h 24"/>
                  <a:gd name="T76" fmla="*/ 22 w 27"/>
                  <a:gd name="T77" fmla="*/ 10 h 24"/>
                  <a:gd name="T78" fmla="*/ 4 w 27"/>
                  <a:gd name="T79" fmla="*/ 4 h 24"/>
                  <a:gd name="T80" fmla="*/ 2 w 27"/>
                  <a:gd name="T81" fmla="*/ 3 h 24"/>
                  <a:gd name="T82" fmla="*/ 3 w 27"/>
                  <a:gd name="T83" fmla="*/ 1 h 24"/>
                  <a:gd name="T84" fmla="*/ 3 w 27"/>
                  <a:gd name="T85" fmla="*/ 1 h 24"/>
                  <a:gd name="T86" fmla="*/ 3 w 27"/>
                  <a:gd name="T87" fmla="*/ 1 h 24"/>
                  <a:gd name="T88" fmla="*/ 4 w 27"/>
                  <a:gd name="T89" fmla="*/ 4 h 24"/>
                  <a:gd name="T90" fmla="*/ 4 w 27"/>
                  <a:gd name="T91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7" h="24">
                    <a:moveTo>
                      <a:pt x="13" y="24"/>
                    </a:moveTo>
                    <a:cubicBezTo>
                      <a:pt x="13" y="24"/>
                      <a:pt x="12" y="24"/>
                      <a:pt x="11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1" y="23"/>
                      <a:pt x="11" y="23"/>
                      <a:pt x="11" y="22"/>
                    </a:cubicBezTo>
                    <a:cubicBezTo>
                      <a:pt x="11" y="22"/>
                      <a:pt x="11" y="22"/>
                      <a:pt x="11" y="22"/>
                    </a:cubicBezTo>
                    <a:cubicBezTo>
                      <a:pt x="9" y="22"/>
                      <a:pt x="8" y="21"/>
                      <a:pt x="7" y="20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4" y="21"/>
                      <a:pt x="3" y="20"/>
                      <a:pt x="2" y="19"/>
                    </a:cubicBezTo>
                    <a:cubicBezTo>
                      <a:pt x="2" y="19"/>
                      <a:pt x="2" y="18"/>
                      <a:pt x="2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4" y="19"/>
                      <a:pt x="5" y="20"/>
                      <a:pt x="6" y="21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9" y="21"/>
                      <a:pt x="10" y="21"/>
                      <a:pt x="11" y="21"/>
                    </a:cubicBezTo>
                    <a:cubicBezTo>
                      <a:pt x="11" y="21"/>
                      <a:pt x="11" y="21"/>
                      <a:pt x="11" y="22"/>
                    </a:cubicBezTo>
                    <a:cubicBezTo>
                      <a:pt x="11" y="22"/>
                      <a:pt x="11" y="22"/>
                      <a:pt x="11" y="22"/>
                    </a:cubicBezTo>
                    <a:cubicBezTo>
                      <a:pt x="11" y="23"/>
                      <a:pt x="11" y="23"/>
                      <a:pt x="12" y="24"/>
                    </a:cubicBezTo>
                    <a:cubicBezTo>
                      <a:pt x="13" y="24"/>
                      <a:pt x="14" y="24"/>
                      <a:pt x="15" y="24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5" y="22"/>
                      <a:pt x="16" y="22"/>
                      <a:pt x="16" y="22"/>
                    </a:cubicBezTo>
                    <a:cubicBezTo>
                      <a:pt x="16" y="21"/>
                      <a:pt x="16" y="21"/>
                      <a:pt x="16" y="21"/>
                    </a:cubicBezTo>
                    <a:cubicBezTo>
                      <a:pt x="17" y="21"/>
                      <a:pt x="18" y="20"/>
                      <a:pt x="19" y="20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21" y="21"/>
                      <a:pt x="21" y="21"/>
                      <a:pt x="21" y="21"/>
                    </a:cubicBezTo>
                    <a:cubicBezTo>
                      <a:pt x="22" y="20"/>
                      <a:pt x="23" y="19"/>
                      <a:pt x="24" y="18"/>
                    </a:cubicBezTo>
                    <a:cubicBezTo>
                      <a:pt x="24" y="18"/>
                      <a:pt x="24" y="17"/>
                      <a:pt x="24" y="17"/>
                    </a:cubicBezTo>
                    <a:cubicBezTo>
                      <a:pt x="24" y="17"/>
                      <a:pt x="24" y="16"/>
                      <a:pt x="24" y="16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25" y="16"/>
                      <a:pt x="25" y="16"/>
                      <a:pt x="25" y="16"/>
                    </a:cubicBezTo>
                    <a:cubicBezTo>
                      <a:pt x="25" y="16"/>
                      <a:pt x="25" y="17"/>
                      <a:pt x="25" y="17"/>
                    </a:cubicBezTo>
                    <a:cubicBezTo>
                      <a:pt x="25" y="18"/>
                      <a:pt x="25" y="18"/>
                      <a:pt x="25" y="19"/>
                    </a:cubicBezTo>
                    <a:cubicBezTo>
                      <a:pt x="25" y="19"/>
                      <a:pt x="25" y="19"/>
                      <a:pt x="24" y="19"/>
                    </a:cubicBezTo>
                    <a:cubicBezTo>
                      <a:pt x="24" y="20"/>
                      <a:pt x="23" y="21"/>
                      <a:pt x="21" y="22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18" y="21"/>
                      <a:pt x="18" y="21"/>
                      <a:pt x="16" y="22"/>
                    </a:cubicBezTo>
                    <a:cubicBezTo>
                      <a:pt x="16" y="22"/>
                      <a:pt x="16" y="23"/>
                      <a:pt x="16" y="23"/>
                    </a:cubicBezTo>
                    <a:cubicBezTo>
                      <a:pt x="16" y="23"/>
                      <a:pt x="16" y="24"/>
                      <a:pt x="16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5" y="24"/>
                      <a:pt x="14" y="24"/>
                      <a:pt x="13" y="24"/>
                    </a:cubicBezTo>
                    <a:close/>
                    <a:moveTo>
                      <a:pt x="3" y="16"/>
                    </a:moveTo>
                    <a:cubicBezTo>
                      <a:pt x="3" y="16"/>
                      <a:pt x="3" y="16"/>
                      <a:pt x="3" y="16"/>
                    </a:cubicBezTo>
                    <a:cubicBezTo>
                      <a:pt x="3" y="15"/>
                      <a:pt x="3" y="14"/>
                      <a:pt x="2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2"/>
                      <a:pt x="0" y="8"/>
                      <a:pt x="0" y="7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1" y="8"/>
                      <a:pt x="0" y="11"/>
                      <a:pt x="1" y="13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3" y="14"/>
                      <a:pt x="3" y="15"/>
                      <a:pt x="4" y="15"/>
                    </a:cubicBezTo>
                    <a:cubicBezTo>
                      <a:pt x="4" y="15"/>
                      <a:pt x="4" y="16"/>
                      <a:pt x="4" y="16"/>
                    </a:cubicBezTo>
                    <a:cubicBezTo>
                      <a:pt x="3" y="16"/>
                      <a:pt x="3" y="16"/>
                      <a:pt x="3" y="16"/>
                    </a:cubicBezTo>
                    <a:close/>
                    <a:moveTo>
                      <a:pt x="24" y="15"/>
                    </a:moveTo>
                    <a:cubicBezTo>
                      <a:pt x="24" y="15"/>
                      <a:pt x="24" y="15"/>
                      <a:pt x="23" y="15"/>
                    </a:cubicBezTo>
                    <a:cubicBezTo>
                      <a:pt x="23" y="15"/>
                      <a:pt x="23" y="15"/>
                      <a:pt x="23" y="15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5" y="13"/>
                      <a:pt x="25" y="13"/>
                      <a:pt x="26" y="13"/>
                    </a:cubicBezTo>
                    <a:cubicBezTo>
                      <a:pt x="26" y="12"/>
                      <a:pt x="26" y="11"/>
                      <a:pt x="26" y="10"/>
                    </a:cubicBezTo>
                    <a:cubicBezTo>
                      <a:pt x="26" y="10"/>
                      <a:pt x="27" y="10"/>
                      <a:pt x="27" y="10"/>
                    </a:cubicBezTo>
                    <a:cubicBezTo>
                      <a:pt x="27" y="10"/>
                      <a:pt x="27" y="10"/>
                      <a:pt x="27" y="11"/>
                    </a:cubicBezTo>
                    <a:cubicBezTo>
                      <a:pt x="27" y="11"/>
                      <a:pt x="27" y="12"/>
                      <a:pt x="27" y="13"/>
                    </a:cubicBezTo>
                    <a:cubicBezTo>
                      <a:pt x="27" y="13"/>
                      <a:pt x="27" y="13"/>
                      <a:pt x="26" y="13"/>
                    </a:cubicBezTo>
                    <a:cubicBezTo>
                      <a:pt x="25" y="13"/>
                      <a:pt x="25" y="13"/>
                      <a:pt x="24" y="14"/>
                    </a:cubicBezTo>
                    <a:cubicBezTo>
                      <a:pt x="24" y="14"/>
                      <a:pt x="24" y="15"/>
                      <a:pt x="24" y="15"/>
                    </a:cubicBezTo>
                    <a:cubicBezTo>
                      <a:pt x="24" y="15"/>
                      <a:pt x="24" y="15"/>
                      <a:pt x="24" y="15"/>
                    </a:cubicBezTo>
                    <a:close/>
                    <a:moveTo>
                      <a:pt x="22" y="11"/>
                    </a:moveTo>
                    <a:cubicBezTo>
                      <a:pt x="21" y="11"/>
                      <a:pt x="21" y="11"/>
                      <a:pt x="21" y="10"/>
                    </a:cubicBezTo>
                    <a:cubicBezTo>
                      <a:pt x="21" y="7"/>
                      <a:pt x="19" y="4"/>
                      <a:pt x="16" y="3"/>
                    </a:cubicBezTo>
                    <a:cubicBezTo>
                      <a:pt x="14" y="3"/>
                      <a:pt x="11" y="2"/>
                      <a:pt x="8" y="5"/>
                    </a:cubicBezTo>
                    <a:cubicBezTo>
                      <a:pt x="7" y="6"/>
                      <a:pt x="6" y="7"/>
                      <a:pt x="6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6" y="7"/>
                      <a:pt x="6" y="6"/>
                      <a:pt x="7" y="5"/>
                    </a:cubicBezTo>
                    <a:cubicBezTo>
                      <a:pt x="10" y="2"/>
                      <a:pt x="13" y="2"/>
                      <a:pt x="16" y="3"/>
                    </a:cubicBezTo>
                    <a:cubicBezTo>
                      <a:pt x="19" y="4"/>
                      <a:pt x="22" y="7"/>
                      <a:pt x="22" y="10"/>
                    </a:cubicBezTo>
                    <a:cubicBezTo>
                      <a:pt x="22" y="11"/>
                      <a:pt x="22" y="11"/>
                      <a:pt x="22" y="11"/>
                    </a:cubicBezTo>
                    <a:close/>
                    <a:moveTo>
                      <a:pt x="4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3" y="2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0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2"/>
                      <a:pt x="3" y="2"/>
                      <a:pt x="3" y="3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Freeform 35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02" y="3285"/>
                <a:ext cx="2" cy="8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1 w 1"/>
                  <a:gd name="T7" fmla="*/ 0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2" name="Freeform 35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0" y="3234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2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Freeform 35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8" y="3260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1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4" name="Freeform 35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1" y="3260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5" name="Freeform 35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3" y="3260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6" name="Freeform 35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3" y="3260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2" y="1"/>
                      <a:pt x="2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7" name="Freeform 35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8" y="3252"/>
                <a:ext cx="2" cy="8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2 h 3"/>
                  <a:gd name="T4" fmla="*/ 0 w 1"/>
                  <a:gd name="T5" fmla="*/ 1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2 h 3"/>
                  <a:gd name="T16" fmla="*/ 0 w 1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8" name="Freeform 36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8" y="3257"/>
                <a:ext cx="3" cy="8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2 h 3"/>
                  <a:gd name="T6" fmla="*/ 0 w 1"/>
                  <a:gd name="T7" fmla="*/ 2 h 3"/>
                  <a:gd name="T8" fmla="*/ 0 w 1"/>
                  <a:gd name="T9" fmla="*/ 1 h 3"/>
                  <a:gd name="T10" fmla="*/ 1 w 1"/>
                  <a:gd name="T11" fmla="*/ 1 h 3"/>
                  <a:gd name="T12" fmla="*/ 1 w 1"/>
                  <a:gd name="T13" fmla="*/ 1 h 3"/>
                  <a:gd name="T14" fmla="*/ 1 w 1"/>
                  <a:gd name="T15" fmla="*/ 2 h 3"/>
                  <a:gd name="T16" fmla="*/ 0 w 1"/>
                  <a:gd name="T17" fmla="*/ 2 h 3"/>
                  <a:gd name="T18" fmla="*/ 0 w 1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9" name="Freeform 36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06" y="3229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1 w 1"/>
                  <a:gd name="T17" fmla="*/ 1 h 1"/>
                  <a:gd name="T18" fmla="*/ 0 w 1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0" name="Freeform 36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6" y="3257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1" name="Freeform 36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3" y="3255"/>
                <a:ext cx="3" cy="5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1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2" name="Freeform 36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06" y="3244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3" name="Freeform 36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0" y="3249"/>
                <a:ext cx="3" cy="8"/>
              </a:xfrm>
              <a:custGeom>
                <a:avLst/>
                <a:gdLst>
                  <a:gd name="T0" fmla="*/ 1 w 1"/>
                  <a:gd name="T1" fmla="*/ 3 h 3"/>
                  <a:gd name="T2" fmla="*/ 0 w 1"/>
                  <a:gd name="T3" fmla="*/ 2 h 3"/>
                  <a:gd name="T4" fmla="*/ 0 w 1"/>
                  <a:gd name="T5" fmla="*/ 2 h 3"/>
                  <a:gd name="T6" fmla="*/ 1 w 1"/>
                  <a:gd name="T7" fmla="*/ 1 h 3"/>
                  <a:gd name="T8" fmla="*/ 1 w 1"/>
                  <a:gd name="T9" fmla="*/ 0 h 3"/>
                  <a:gd name="T10" fmla="*/ 1 w 1"/>
                  <a:gd name="T11" fmla="*/ 1 h 3"/>
                  <a:gd name="T12" fmla="*/ 1 w 1"/>
                  <a:gd name="T13" fmla="*/ 2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4" name="Freeform 36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37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5" name="Freeform 36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3" y="3237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6" name="Freeform 36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37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0 w 1"/>
                  <a:gd name="T7" fmla="*/ 1 h 2"/>
                  <a:gd name="T8" fmla="*/ 0 w 1"/>
                  <a:gd name="T9" fmla="*/ 0 h 2"/>
                  <a:gd name="T10" fmla="*/ 0 w 1"/>
                  <a:gd name="T11" fmla="*/ 0 h 2"/>
                  <a:gd name="T12" fmla="*/ 1 w 1"/>
                  <a:gd name="T13" fmla="*/ 0 h 2"/>
                  <a:gd name="T14" fmla="*/ 0 w 1"/>
                  <a:gd name="T15" fmla="*/ 2 h 2"/>
                  <a:gd name="T16" fmla="*/ 0 w 1"/>
                  <a:gd name="T17" fmla="*/ 2 h 2"/>
                  <a:gd name="T18" fmla="*/ 0 w 1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7" name="Freeform 36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49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8" name="Freeform 37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49"/>
                <a:ext cx="3" cy="6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1 h 2"/>
                  <a:gd name="T14" fmla="*/ 0 w 1"/>
                  <a:gd name="T15" fmla="*/ 2 h 2"/>
                  <a:gd name="T16" fmla="*/ 0 w 1"/>
                  <a:gd name="T17" fmla="*/ 2 h 2"/>
                  <a:gd name="T18" fmla="*/ 0 w 1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9" name="Freeform 37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52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0" name="Freeform 37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52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1 h 2"/>
                  <a:gd name="T4" fmla="*/ 1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1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1"/>
                      <a:pt x="1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1" name="Freeform 37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3" y="3252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2" name="Freeform 37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3" y="3252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1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3" name="Freeform 37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3" y="3255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0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4" name="Freeform 37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6" y="3255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5" name="Freeform 37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6" y="3255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1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6" name="Freeform 37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8" y="3257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7" name="Freeform 37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8" y="3255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1 h 2"/>
                  <a:gd name="T8" fmla="*/ 1 w 2"/>
                  <a:gd name="T9" fmla="*/ 1 h 2"/>
                  <a:gd name="T10" fmla="*/ 2 w 2"/>
                  <a:gd name="T11" fmla="*/ 1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8" name="Freeform 38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1" y="3255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  <a:gd name="T16" fmla="*/ 0 w 1"/>
                  <a:gd name="T17" fmla="*/ 2 h 2"/>
                  <a:gd name="T18" fmla="*/ 0 w 1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59" name="Freeform 38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8" y="3219"/>
                <a:ext cx="2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0" name="Freeform 38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8" y="3222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1 w 2"/>
                  <a:gd name="T9" fmla="*/ 0 h 1"/>
                  <a:gd name="T10" fmla="*/ 2 w 2"/>
                  <a:gd name="T11" fmla="*/ 0 h 1"/>
                  <a:gd name="T12" fmla="*/ 2 w 2"/>
                  <a:gd name="T13" fmla="*/ 0 h 1"/>
                  <a:gd name="T14" fmla="*/ 1 w 2"/>
                  <a:gd name="T15" fmla="*/ 1 h 1"/>
                  <a:gd name="T16" fmla="*/ 1 w 2"/>
                  <a:gd name="T17" fmla="*/ 1 h 1"/>
                  <a:gd name="T18" fmla="*/ 1 w 2"/>
                  <a:gd name="T19" fmla="*/ 1 h 1"/>
                  <a:gd name="T20" fmla="*/ 0 w 2"/>
                  <a:gd name="T2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1" name="Freeform 38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3" y="3222"/>
                <a:ext cx="8" cy="7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3 h 3"/>
                  <a:gd name="T4" fmla="*/ 0 w 3"/>
                  <a:gd name="T5" fmla="*/ 3 h 3"/>
                  <a:gd name="T6" fmla="*/ 2 w 3"/>
                  <a:gd name="T7" fmla="*/ 1 h 3"/>
                  <a:gd name="T8" fmla="*/ 3 w 3"/>
                  <a:gd name="T9" fmla="*/ 0 h 3"/>
                  <a:gd name="T10" fmla="*/ 3 w 3"/>
                  <a:gd name="T11" fmla="*/ 0 h 3"/>
                  <a:gd name="T12" fmla="*/ 3 w 3"/>
                  <a:gd name="T13" fmla="*/ 1 h 3"/>
                  <a:gd name="T14" fmla="*/ 2 w 3"/>
                  <a:gd name="T15" fmla="*/ 1 h 3"/>
                  <a:gd name="T16" fmla="*/ 1 w 3"/>
                  <a:gd name="T17" fmla="*/ 3 h 3"/>
                  <a:gd name="T18" fmla="*/ 0 w 3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2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2" name="Freeform 38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6" y="3222"/>
                <a:ext cx="7" cy="7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3 h 3"/>
                  <a:gd name="T4" fmla="*/ 0 w 3"/>
                  <a:gd name="T5" fmla="*/ 3 h 3"/>
                  <a:gd name="T6" fmla="*/ 3 w 3"/>
                  <a:gd name="T7" fmla="*/ 0 h 3"/>
                  <a:gd name="T8" fmla="*/ 3 w 3"/>
                  <a:gd name="T9" fmla="*/ 0 h 3"/>
                  <a:gd name="T10" fmla="*/ 3 w 3"/>
                  <a:gd name="T11" fmla="*/ 0 h 3"/>
                  <a:gd name="T12" fmla="*/ 0 w 3"/>
                  <a:gd name="T13" fmla="*/ 3 h 3"/>
                  <a:gd name="T14" fmla="*/ 0 w 3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2" y="1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3" name="Freeform 38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1" y="3222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4" name="Freeform 38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3" y="3219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2 h 3"/>
                  <a:gd name="T4" fmla="*/ 0 w 2"/>
                  <a:gd name="T5" fmla="*/ 2 h 3"/>
                  <a:gd name="T6" fmla="*/ 2 w 2"/>
                  <a:gd name="T7" fmla="*/ 0 h 3"/>
                  <a:gd name="T8" fmla="*/ 2 w 2"/>
                  <a:gd name="T9" fmla="*/ 0 h 3"/>
                  <a:gd name="T10" fmla="*/ 2 w 2"/>
                  <a:gd name="T11" fmla="*/ 1 h 3"/>
                  <a:gd name="T12" fmla="*/ 0 w 2"/>
                  <a:gd name="T13" fmla="*/ 2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5" name="Freeform 38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3" y="3219"/>
                <a:ext cx="8" cy="5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2 w 3"/>
                  <a:gd name="T7" fmla="*/ 0 h 2"/>
                  <a:gd name="T8" fmla="*/ 3 w 3"/>
                  <a:gd name="T9" fmla="*/ 0 h 2"/>
                  <a:gd name="T10" fmla="*/ 3 w 3"/>
                  <a:gd name="T11" fmla="*/ 1 h 2"/>
                  <a:gd name="T12" fmla="*/ 1 w 3"/>
                  <a:gd name="T13" fmla="*/ 2 h 2"/>
                  <a:gd name="T14" fmla="*/ 1 w 3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2" y="1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6" name="Freeform 38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6" y="3222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1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1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7" name="Freeform 38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8" y="3222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1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1 w 2"/>
                  <a:gd name="T15" fmla="*/ 1 h 2"/>
                  <a:gd name="T16" fmla="*/ 1 w 2"/>
                  <a:gd name="T17" fmla="*/ 1 h 2"/>
                  <a:gd name="T18" fmla="*/ 0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8" name="Freeform 39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1" y="3222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0 w 2"/>
                  <a:gd name="T13" fmla="*/ 2 h 2"/>
                  <a:gd name="T14" fmla="*/ 0 w 2"/>
                  <a:gd name="T15" fmla="*/ 2 h 2"/>
                  <a:gd name="T16" fmla="*/ 0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9" name="Freeform 39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3" y="3224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w 1"/>
                  <a:gd name="T17" fmla="*/ 1 h 1"/>
                  <a:gd name="T18" fmla="*/ 0 w 1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0" name="Freeform 39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3" y="3224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1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0 w 2"/>
                  <a:gd name="T13" fmla="*/ 1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1" name="Freeform 39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6" y="3227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1 w 2"/>
                  <a:gd name="T9" fmla="*/ 0 h 1"/>
                  <a:gd name="T10" fmla="*/ 1 w 2"/>
                  <a:gd name="T11" fmla="*/ 0 h 1"/>
                  <a:gd name="T12" fmla="*/ 0 w 2"/>
                  <a:gd name="T13" fmla="*/ 1 h 1"/>
                  <a:gd name="T14" fmla="*/ 0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2" name="Freeform 39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6" y="3229"/>
                <a:ext cx="5" cy="3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0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0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3" name="Freeform 39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8" y="3229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4" name="Freeform 39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8" y="3229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1 h 1"/>
                  <a:gd name="T10" fmla="*/ 1 w 1"/>
                  <a:gd name="T11" fmla="*/ 1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5" name="Freeform 39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8" y="3232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1 w 2"/>
                  <a:gd name="T11" fmla="*/ 0 h 1"/>
                  <a:gd name="T12" fmla="*/ 1 w 2"/>
                  <a:gd name="T13" fmla="*/ 1 h 1"/>
                  <a:gd name="T14" fmla="*/ 0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6" name="Freeform 39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8" y="3234"/>
                <a:ext cx="5" cy="3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0 h 1"/>
                  <a:gd name="T4" fmla="*/ 1 w 2"/>
                  <a:gd name="T5" fmla="*/ 0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0 h 1"/>
                  <a:gd name="T14" fmla="*/ 1 w 2"/>
                  <a:gd name="T15" fmla="*/ 0 h 1"/>
                  <a:gd name="T16" fmla="*/ 1 w 2"/>
                  <a:gd name="T1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7" name="Freeform 39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01" y="3234"/>
                <a:ext cx="2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  <a:gd name="T16" fmla="*/ 0 w 1"/>
                  <a:gd name="T17" fmla="*/ 1 h 1"/>
                  <a:gd name="T18" fmla="*/ 0 w 1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8" name="Freeform 40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06" y="3244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9" name="Freeform 40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06" y="3244"/>
                <a:ext cx="5" cy="3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0" name="Freeform 40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6" y="3257"/>
                <a:ext cx="2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1" name="Freeform 40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8" y="3257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2" name="Freeform 40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01" y="3255"/>
                <a:ext cx="2" cy="7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2 h 3"/>
                  <a:gd name="T6" fmla="*/ 0 w 1"/>
                  <a:gd name="T7" fmla="*/ 2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w 1"/>
                  <a:gd name="T15" fmla="*/ 2 h 3"/>
                  <a:gd name="T16" fmla="*/ 0 w 1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3" name="Freeform 40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3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0 h 2"/>
                  <a:gd name="T14" fmla="*/ 1 w 1"/>
                  <a:gd name="T15" fmla="*/ 0 h 2"/>
                  <a:gd name="T16" fmla="*/ 0 w 1"/>
                  <a:gd name="T17" fmla="*/ 2 h 2"/>
                  <a:gd name="T18" fmla="*/ 0 w 1"/>
                  <a:gd name="T19" fmla="*/ 2 h 2"/>
                  <a:gd name="T20" fmla="*/ 0 w 1"/>
                  <a:gd name="T2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4" name="Freeform 40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42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5" name="Freeform 407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63" y="3211"/>
                <a:ext cx="51" cy="51"/>
              </a:xfrm>
              <a:custGeom>
                <a:avLst/>
                <a:gdLst>
                  <a:gd name="T0" fmla="*/ 6 w 20"/>
                  <a:gd name="T1" fmla="*/ 19 h 20"/>
                  <a:gd name="T2" fmla="*/ 6 w 20"/>
                  <a:gd name="T3" fmla="*/ 17 h 20"/>
                  <a:gd name="T4" fmla="*/ 3 w 20"/>
                  <a:gd name="T5" fmla="*/ 17 h 20"/>
                  <a:gd name="T6" fmla="*/ 1 w 20"/>
                  <a:gd name="T7" fmla="*/ 14 h 20"/>
                  <a:gd name="T8" fmla="*/ 2 w 20"/>
                  <a:gd name="T9" fmla="*/ 13 h 20"/>
                  <a:gd name="T10" fmla="*/ 0 w 20"/>
                  <a:gd name="T11" fmla="*/ 10 h 20"/>
                  <a:gd name="T12" fmla="*/ 0 w 20"/>
                  <a:gd name="T13" fmla="*/ 6 h 20"/>
                  <a:gd name="T14" fmla="*/ 2 w 20"/>
                  <a:gd name="T15" fmla="*/ 6 h 20"/>
                  <a:gd name="T16" fmla="*/ 3 w 20"/>
                  <a:gd name="T17" fmla="*/ 3 h 20"/>
                  <a:gd name="T18" fmla="*/ 5 w 20"/>
                  <a:gd name="T19" fmla="*/ 1 h 20"/>
                  <a:gd name="T20" fmla="*/ 7 w 20"/>
                  <a:gd name="T21" fmla="*/ 2 h 20"/>
                  <a:gd name="T22" fmla="*/ 9 w 20"/>
                  <a:gd name="T23" fmla="*/ 0 h 20"/>
                  <a:gd name="T24" fmla="*/ 13 w 20"/>
                  <a:gd name="T25" fmla="*/ 0 h 20"/>
                  <a:gd name="T26" fmla="*/ 13 w 20"/>
                  <a:gd name="T27" fmla="*/ 2 h 20"/>
                  <a:gd name="T28" fmla="*/ 16 w 20"/>
                  <a:gd name="T29" fmla="*/ 3 h 20"/>
                  <a:gd name="T30" fmla="*/ 18 w 20"/>
                  <a:gd name="T31" fmla="*/ 4 h 20"/>
                  <a:gd name="T32" fmla="*/ 19 w 20"/>
                  <a:gd name="T33" fmla="*/ 5 h 20"/>
                  <a:gd name="T34" fmla="*/ 19 w 20"/>
                  <a:gd name="T35" fmla="*/ 6 h 20"/>
                  <a:gd name="T36" fmla="*/ 18 w 20"/>
                  <a:gd name="T37" fmla="*/ 7 h 20"/>
                  <a:gd name="T38" fmla="*/ 18 w 20"/>
                  <a:gd name="T39" fmla="*/ 6 h 20"/>
                  <a:gd name="T40" fmla="*/ 18 w 20"/>
                  <a:gd name="T41" fmla="*/ 9 h 20"/>
                  <a:gd name="T42" fmla="*/ 20 w 20"/>
                  <a:gd name="T43" fmla="*/ 10 h 20"/>
                  <a:gd name="T44" fmla="*/ 19 w 20"/>
                  <a:gd name="T45" fmla="*/ 13 h 20"/>
                  <a:gd name="T46" fmla="*/ 16 w 20"/>
                  <a:gd name="T47" fmla="*/ 15 h 20"/>
                  <a:gd name="T48" fmla="*/ 17 w 20"/>
                  <a:gd name="T49" fmla="*/ 17 h 20"/>
                  <a:gd name="T50" fmla="*/ 14 w 20"/>
                  <a:gd name="T51" fmla="*/ 19 h 20"/>
                  <a:gd name="T52" fmla="*/ 10 w 20"/>
                  <a:gd name="T53" fmla="*/ 18 h 20"/>
                  <a:gd name="T54" fmla="*/ 10 w 20"/>
                  <a:gd name="T55" fmla="*/ 20 h 20"/>
                  <a:gd name="T56" fmla="*/ 9 w 20"/>
                  <a:gd name="T57" fmla="*/ 19 h 20"/>
                  <a:gd name="T58" fmla="*/ 10 w 20"/>
                  <a:gd name="T59" fmla="*/ 17 h 20"/>
                  <a:gd name="T60" fmla="*/ 13 w 20"/>
                  <a:gd name="T61" fmla="*/ 17 h 20"/>
                  <a:gd name="T62" fmla="*/ 16 w 20"/>
                  <a:gd name="T63" fmla="*/ 16 h 20"/>
                  <a:gd name="T64" fmla="*/ 15 w 20"/>
                  <a:gd name="T65" fmla="*/ 15 h 20"/>
                  <a:gd name="T66" fmla="*/ 19 w 20"/>
                  <a:gd name="T67" fmla="*/ 12 h 20"/>
                  <a:gd name="T68" fmla="*/ 18 w 20"/>
                  <a:gd name="T69" fmla="*/ 10 h 20"/>
                  <a:gd name="T70" fmla="*/ 17 w 20"/>
                  <a:gd name="T71" fmla="*/ 6 h 20"/>
                  <a:gd name="T72" fmla="*/ 18 w 20"/>
                  <a:gd name="T73" fmla="*/ 5 h 20"/>
                  <a:gd name="T74" fmla="*/ 17 w 20"/>
                  <a:gd name="T75" fmla="*/ 3 h 20"/>
                  <a:gd name="T76" fmla="*/ 15 w 20"/>
                  <a:gd name="T77" fmla="*/ 4 h 20"/>
                  <a:gd name="T78" fmla="*/ 12 w 20"/>
                  <a:gd name="T79" fmla="*/ 2 h 20"/>
                  <a:gd name="T80" fmla="*/ 10 w 20"/>
                  <a:gd name="T81" fmla="*/ 0 h 20"/>
                  <a:gd name="T82" fmla="*/ 9 w 20"/>
                  <a:gd name="T83" fmla="*/ 2 h 20"/>
                  <a:gd name="T84" fmla="*/ 6 w 20"/>
                  <a:gd name="T85" fmla="*/ 2 h 20"/>
                  <a:gd name="T86" fmla="*/ 3 w 20"/>
                  <a:gd name="T87" fmla="*/ 3 h 20"/>
                  <a:gd name="T88" fmla="*/ 4 w 20"/>
                  <a:gd name="T89" fmla="*/ 4 h 20"/>
                  <a:gd name="T90" fmla="*/ 2 w 20"/>
                  <a:gd name="T91" fmla="*/ 7 h 20"/>
                  <a:gd name="T92" fmla="*/ 0 w 20"/>
                  <a:gd name="T93" fmla="*/ 9 h 20"/>
                  <a:gd name="T94" fmla="*/ 2 w 20"/>
                  <a:gd name="T95" fmla="*/ 10 h 20"/>
                  <a:gd name="T96" fmla="*/ 2 w 20"/>
                  <a:gd name="T97" fmla="*/ 13 h 20"/>
                  <a:gd name="T98" fmla="*/ 3 w 20"/>
                  <a:gd name="T99" fmla="*/ 16 h 20"/>
                  <a:gd name="T100" fmla="*/ 4 w 20"/>
                  <a:gd name="T101" fmla="*/ 15 h 20"/>
                  <a:gd name="T102" fmla="*/ 7 w 20"/>
                  <a:gd name="T103" fmla="*/ 17 h 20"/>
                  <a:gd name="T104" fmla="*/ 10 w 20"/>
                  <a:gd name="T105" fmla="*/ 16 h 20"/>
                  <a:gd name="T106" fmla="*/ 6 w 20"/>
                  <a:gd name="T107" fmla="*/ 5 h 20"/>
                  <a:gd name="T108" fmla="*/ 14 w 20"/>
                  <a:gd name="T109" fmla="*/ 14 h 20"/>
                  <a:gd name="T110" fmla="*/ 14 w 20"/>
                  <a:gd name="T111" fmla="*/ 15 h 20"/>
                  <a:gd name="T112" fmla="*/ 13 w 20"/>
                  <a:gd name="T113" fmla="*/ 15 h 20"/>
                  <a:gd name="T114" fmla="*/ 13 w 20"/>
                  <a:gd name="T115" fmla="*/ 15 h 20"/>
                  <a:gd name="T116" fmla="*/ 10 w 20"/>
                  <a:gd name="T117" fmla="*/ 4 h 20"/>
                  <a:gd name="T118" fmla="*/ 5 w 20"/>
                  <a:gd name="T119" fmla="*/ 13 h 20"/>
                  <a:gd name="T120" fmla="*/ 13 w 20"/>
                  <a:gd name="T121" fmla="*/ 14 h 20"/>
                  <a:gd name="T122" fmla="*/ 14 w 20"/>
                  <a:gd name="T123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0" h="20">
                    <a:moveTo>
                      <a:pt x="10" y="20"/>
                    </a:moveTo>
                    <a:cubicBezTo>
                      <a:pt x="9" y="20"/>
                      <a:pt x="7" y="19"/>
                      <a:pt x="6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6" y="17"/>
                      <a:pt x="6" y="17"/>
                      <a:pt x="6" y="17"/>
                    </a:cubicBezTo>
                    <a:cubicBezTo>
                      <a:pt x="6" y="17"/>
                      <a:pt x="5" y="17"/>
                      <a:pt x="4" y="16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2" y="16"/>
                      <a:pt x="1" y="15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2" y="13"/>
                      <a:pt x="2" y="13"/>
                      <a:pt x="2" y="13"/>
                    </a:cubicBezTo>
                    <a:cubicBezTo>
                      <a:pt x="2" y="12"/>
                      <a:pt x="1" y="11"/>
                      <a:pt x="1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6"/>
                      <a:pt x="0" y="6"/>
                      <a:pt x="1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3" y="5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2"/>
                      <a:pt x="4" y="1"/>
                      <a:pt x="5" y="1"/>
                    </a:cubicBezTo>
                    <a:cubicBezTo>
                      <a:pt x="5" y="1"/>
                      <a:pt x="6" y="1"/>
                      <a:pt x="6" y="1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1"/>
                      <a:pt x="8" y="1"/>
                      <a:pt x="9" y="1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10" y="0"/>
                      <a:pt x="10" y="0"/>
                    </a:cubicBezTo>
                    <a:cubicBezTo>
                      <a:pt x="11" y="0"/>
                      <a:pt x="12" y="0"/>
                      <a:pt x="13" y="0"/>
                    </a:cubicBezTo>
                    <a:cubicBezTo>
                      <a:pt x="13" y="0"/>
                      <a:pt x="13" y="0"/>
                      <a:pt x="13" y="1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4" y="2"/>
                      <a:pt x="15" y="3"/>
                      <a:pt x="15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2"/>
                      <a:pt x="17" y="2"/>
                      <a:pt x="17" y="2"/>
                    </a:cubicBezTo>
                    <a:cubicBezTo>
                      <a:pt x="17" y="3"/>
                      <a:pt x="18" y="4"/>
                      <a:pt x="18" y="4"/>
                    </a:cubicBezTo>
                    <a:cubicBezTo>
                      <a:pt x="18" y="5"/>
                      <a:pt x="18" y="5"/>
                      <a:pt x="19" y="5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19" y="5"/>
                      <a:pt x="19" y="5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8" y="7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8" y="6"/>
                      <a:pt x="18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8" y="7"/>
                      <a:pt x="18" y="8"/>
                      <a:pt x="18" y="9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20" y="9"/>
                      <a:pt x="20" y="9"/>
                      <a:pt x="20" y="10"/>
                    </a:cubicBezTo>
                    <a:cubicBezTo>
                      <a:pt x="20" y="11"/>
                      <a:pt x="20" y="12"/>
                      <a:pt x="19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17" y="13"/>
                      <a:pt x="17" y="13"/>
                      <a:pt x="17" y="14"/>
                    </a:cubicBezTo>
                    <a:cubicBezTo>
                      <a:pt x="17" y="14"/>
                      <a:pt x="16" y="15"/>
                      <a:pt x="16" y="15"/>
                    </a:cubicBezTo>
                    <a:cubicBezTo>
                      <a:pt x="17" y="16"/>
                      <a:pt x="17" y="16"/>
                      <a:pt x="17" y="16"/>
                    </a:cubicBezTo>
                    <a:cubicBezTo>
                      <a:pt x="17" y="16"/>
                      <a:pt x="17" y="17"/>
                      <a:pt x="17" y="17"/>
                    </a:cubicBezTo>
                    <a:cubicBezTo>
                      <a:pt x="16" y="18"/>
                      <a:pt x="15" y="18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2" y="18"/>
                      <a:pt x="11" y="18"/>
                      <a:pt x="10" y="18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20"/>
                      <a:pt x="10" y="20"/>
                      <a:pt x="10" y="20"/>
                    </a:cubicBezTo>
                    <a:close/>
                    <a:moveTo>
                      <a:pt x="7" y="19"/>
                    </a:moveTo>
                    <a:cubicBezTo>
                      <a:pt x="8" y="19"/>
                      <a:pt x="9" y="19"/>
                      <a:pt x="9" y="19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10" y="18"/>
                      <a:pt x="10" y="17"/>
                      <a:pt x="10" y="17"/>
                    </a:cubicBezTo>
                    <a:cubicBezTo>
                      <a:pt x="11" y="17"/>
                      <a:pt x="12" y="17"/>
                      <a:pt x="13" y="17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5" y="18"/>
                      <a:pt x="16" y="17"/>
                      <a:pt x="16" y="16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16" y="15"/>
                      <a:pt x="16" y="14"/>
                      <a:pt x="16" y="14"/>
                    </a:cubicBezTo>
                    <a:cubicBezTo>
                      <a:pt x="17" y="13"/>
                      <a:pt x="17" y="12"/>
                      <a:pt x="19" y="12"/>
                    </a:cubicBezTo>
                    <a:cubicBezTo>
                      <a:pt x="19" y="12"/>
                      <a:pt x="19" y="11"/>
                      <a:pt x="19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0"/>
                      <a:pt x="17" y="10"/>
                      <a:pt x="17" y="9"/>
                    </a:cubicBezTo>
                    <a:cubicBezTo>
                      <a:pt x="17" y="8"/>
                      <a:pt x="17" y="7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8" y="5"/>
                      <a:pt x="17" y="4"/>
                      <a:pt x="17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4" y="3"/>
                      <a:pt x="13" y="3"/>
                      <a:pt x="12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2" y="0"/>
                      <a:pt x="11" y="0"/>
                      <a:pt x="10" y="0"/>
                    </a:cubicBezTo>
                    <a:cubicBezTo>
                      <a:pt x="10" y="2"/>
                      <a:pt x="10" y="2"/>
                      <a:pt x="10" y="2"/>
                    </a:cubicBezTo>
                    <a:cubicBezTo>
                      <a:pt x="10" y="2"/>
                      <a:pt x="10" y="2"/>
                      <a:pt x="9" y="2"/>
                    </a:cubicBezTo>
                    <a:cubicBezTo>
                      <a:pt x="8" y="2"/>
                      <a:pt x="7" y="2"/>
                      <a:pt x="7" y="3"/>
                    </a:cubicBezTo>
                    <a:cubicBezTo>
                      <a:pt x="6" y="3"/>
                      <a:pt x="6" y="3"/>
                      <a:pt x="6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2"/>
                      <a:pt x="4" y="2"/>
                      <a:pt x="3" y="3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3" y="5"/>
                      <a:pt x="3" y="6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0" y="8"/>
                      <a:pt x="0" y="8"/>
                      <a:pt x="0" y="9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11"/>
                      <a:pt x="2" y="12"/>
                      <a:pt x="3" y="13"/>
                    </a:cubicBezTo>
                    <a:cubicBezTo>
                      <a:pt x="3" y="13"/>
                      <a:pt x="3" y="13"/>
                      <a:pt x="2" y="13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2" y="15"/>
                      <a:pt x="2" y="15"/>
                      <a:pt x="3" y="16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5" y="16"/>
                      <a:pt x="6" y="17"/>
                      <a:pt x="7" y="17"/>
                    </a:cubicBezTo>
                    <a:cubicBezTo>
                      <a:pt x="7" y="17"/>
                      <a:pt x="7" y="17"/>
                      <a:pt x="7" y="17"/>
                    </a:cubicBezTo>
                    <a:lnTo>
                      <a:pt x="7" y="19"/>
                    </a:lnTo>
                    <a:close/>
                    <a:moveTo>
                      <a:pt x="10" y="16"/>
                    </a:moveTo>
                    <a:cubicBezTo>
                      <a:pt x="8" y="16"/>
                      <a:pt x="6" y="15"/>
                      <a:pt x="5" y="13"/>
                    </a:cubicBezTo>
                    <a:cubicBezTo>
                      <a:pt x="3" y="11"/>
                      <a:pt x="3" y="7"/>
                      <a:pt x="6" y="5"/>
                    </a:cubicBezTo>
                    <a:cubicBezTo>
                      <a:pt x="9" y="2"/>
                      <a:pt x="13" y="4"/>
                      <a:pt x="15" y="6"/>
                    </a:cubicBezTo>
                    <a:cubicBezTo>
                      <a:pt x="16" y="8"/>
                      <a:pt x="17" y="12"/>
                      <a:pt x="14" y="14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2" y="16"/>
                      <a:pt x="11" y="16"/>
                      <a:pt x="10" y="16"/>
                    </a:cubicBezTo>
                    <a:close/>
                    <a:moveTo>
                      <a:pt x="10" y="4"/>
                    </a:moveTo>
                    <a:cubicBezTo>
                      <a:pt x="9" y="4"/>
                      <a:pt x="7" y="4"/>
                      <a:pt x="6" y="5"/>
                    </a:cubicBezTo>
                    <a:cubicBezTo>
                      <a:pt x="3" y="7"/>
                      <a:pt x="4" y="11"/>
                      <a:pt x="5" y="13"/>
                    </a:cubicBezTo>
                    <a:cubicBezTo>
                      <a:pt x="7" y="15"/>
                      <a:pt x="10" y="16"/>
                      <a:pt x="13" y="14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6" y="12"/>
                      <a:pt x="16" y="9"/>
                      <a:pt x="14" y="6"/>
                    </a:cubicBezTo>
                    <a:cubicBezTo>
                      <a:pt x="13" y="5"/>
                      <a:pt x="11" y="4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6" name="Freeform 408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60" y="3219"/>
                <a:ext cx="51" cy="46"/>
              </a:xfrm>
              <a:custGeom>
                <a:avLst/>
                <a:gdLst>
                  <a:gd name="T0" fmla="*/ 7 w 20"/>
                  <a:gd name="T1" fmla="*/ 18 h 18"/>
                  <a:gd name="T2" fmla="*/ 7 w 20"/>
                  <a:gd name="T3" fmla="*/ 16 h 18"/>
                  <a:gd name="T4" fmla="*/ 5 w 20"/>
                  <a:gd name="T5" fmla="*/ 15 h 18"/>
                  <a:gd name="T6" fmla="*/ 3 w 20"/>
                  <a:gd name="T7" fmla="*/ 15 h 18"/>
                  <a:gd name="T8" fmla="*/ 1 w 20"/>
                  <a:gd name="T9" fmla="*/ 12 h 18"/>
                  <a:gd name="T10" fmla="*/ 3 w 20"/>
                  <a:gd name="T11" fmla="*/ 15 h 18"/>
                  <a:gd name="T12" fmla="*/ 5 w 20"/>
                  <a:gd name="T13" fmla="*/ 14 h 18"/>
                  <a:gd name="T14" fmla="*/ 7 w 20"/>
                  <a:gd name="T15" fmla="*/ 16 h 18"/>
                  <a:gd name="T16" fmla="*/ 7 w 20"/>
                  <a:gd name="T17" fmla="*/ 17 h 18"/>
                  <a:gd name="T18" fmla="*/ 10 w 20"/>
                  <a:gd name="T19" fmla="*/ 17 h 18"/>
                  <a:gd name="T20" fmla="*/ 11 w 20"/>
                  <a:gd name="T21" fmla="*/ 16 h 18"/>
                  <a:gd name="T22" fmla="*/ 14 w 20"/>
                  <a:gd name="T23" fmla="*/ 16 h 18"/>
                  <a:gd name="T24" fmla="*/ 17 w 20"/>
                  <a:gd name="T25" fmla="*/ 15 h 18"/>
                  <a:gd name="T26" fmla="*/ 17 w 20"/>
                  <a:gd name="T27" fmla="*/ 13 h 18"/>
                  <a:gd name="T28" fmla="*/ 18 w 20"/>
                  <a:gd name="T29" fmla="*/ 14 h 18"/>
                  <a:gd name="T30" fmla="*/ 17 w 20"/>
                  <a:gd name="T31" fmla="*/ 15 h 18"/>
                  <a:gd name="T32" fmla="*/ 15 w 20"/>
                  <a:gd name="T33" fmla="*/ 17 h 18"/>
                  <a:gd name="T34" fmla="*/ 13 w 20"/>
                  <a:gd name="T35" fmla="*/ 16 h 18"/>
                  <a:gd name="T36" fmla="*/ 11 w 20"/>
                  <a:gd name="T37" fmla="*/ 17 h 18"/>
                  <a:gd name="T38" fmla="*/ 10 w 20"/>
                  <a:gd name="T39" fmla="*/ 18 h 18"/>
                  <a:gd name="T40" fmla="*/ 17 w 20"/>
                  <a:gd name="T41" fmla="*/ 13 h 18"/>
                  <a:gd name="T42" fmla="*/ 17 w 20"/>
                  <a:gd name="T43" fmla="*/ 12 h 18"/>
                  <a:gd name="T44" fmla="*/ 20 w 20"/>
                  <a:gd name="T45" fmla="*/ 10 h 18"/>
                  <a:gd name="T46" fmla="*/ 20 w 20"/>
                  <a:gd name="T47" fmla="*/ 10 h 18"/>
                  <a:gd name="T48" fmla="*/ 19 w 20"/>
                  <a:gd name="T49" fmla="*/ 12 h 18"/>
                  <a:gd name="T50" fmla="*/ 17 w 20"/>
                  <a:gd name="T51" fmla="*/ 13 h 18"/>
                  <a:gd name="T52" fmla="*/ 2 w 20"/>
                  <a:gd name="T53" fmla="*/ 11 h 18"/>
                  <a:gd name="T54" fmla="*/ 2 w 20"/>
                  <a:gd name="T55" fmla="*/ 9 h 18"/>
                  <a:gd name="T56" fmla="*/ 0 w 20"/>
                  <a:gd name="T57" fmla="*/ 8 h 18"/>
                  <a:gd name="T58" fmla="*/ 1 w 20"/>
                  <a:gd name="T59" fmla="*/ 4 h 18"/>
                  <a:gd name="T60" fmla="*/ 1 w 20"/>
                  <a:gd name="T61" fmla="*/ 8 h 18"/>
                  <a:gd name="T62" fmla="*/ 2 w 20"/>
                  <a:gd name="T63" fmla="*/ 9 h 18"/>
                  <a:gd name="T64" fmla="*/ 2 w 20"/>
                  <a:gd name="T65" fmla="*/ 11 h 18"/>
                  <a:gd name="T66" fmla="*/ 16 w 20"/>
                  <a:gd name="T67" fmla="*/ 9 h 18"/>
                  <a:gd name="T68" fmla="*/ 13 w 20"/>
                  <a:gd name="T69" fmla="*/ 3 h 18"/>
                  <a:gd name="T70" fmla="*/ 5 w 20"/>
                  <a:gd name="T71" fmla="*/ 6 h 18"/>
                  <a:gd name="T72" fmla="*/ 5 w 20"/>
                  <a:gd name="T73" fmla="*/ 5 h 18"/>
                  <a:gd name="T74" fmla="*/ 13 w 20"/>
                  <a:gd name="T75" fmla="*/ 3 h 18"/>
                  <a:gd name="T76" fmla="*/ 16 w 20"/>
                  <a:gd name="T77" fmla="*/ 9 h 18"/>
                  <a:gd name="T78" fmla="*/ 4 w 20"/>
                  <a:gd name="T79" fmla="*/ 2 h 18"/>
                  <a:gd name="T80" fmla="*/ 3 w 20"/>
                  <a:gd name="T81" fmla="*/ 1 h 18"/>
                  <a:gd name="T82" fmla="*/ 4 w 20"/>
                  <a:gd name="T83" fmla="*/ 0 h 18"/>
                  <a:gd name="T84" fmla="*/ 4 w 20"/>
                  <a:gd name="T85" fmla="*/ 0 h 18"/>
                  <a:gd name="T86" fmla="*/ 4 w 20"/>
                  <a:gd name="T87" fmla="*/ 1 h 18"/>
                  <a:gd name="T88" fmla="*/ 4 w 20"/>
                  <a:gd name="T89" fmla="*/ 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0" h="18">
                    <a:moveTo>
                      <a:pt x="10" y="18"/>
                    </a:moveTo>
                    <a:cubicBezTo>
                      <a:pt x="9" y="18"/>
                      <a:pt x="8" y="18"/>
                      <a:pt x="7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7" y="17"/>
                      <a:pt x="7" y="17"/>
                      <a:pt x="7" y="16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6" y="16"/>
                      <a:pt x="5" y="15"/>
                      <a:pt x="5" y="15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3" y="16"/>
                      <a:pt x="3" y="16"/>
                      <a:pt x="3" y="15"/>
                    </a:cubicBezTo>
                    <a:cubicBezTo>
                      <a:pt x="2" y="15"/>
                      <a:pt x="2" y="14"/>
                      <a:pt x="1" y="13"/>
                    </a:cubicBezTo>
                    <a:cubicBezTo>
                      <a:pt x="1" y="13"/>
                      <a:pt x="1" y="12"/>
                      <a:pt x="1" y="12"/>
                    </a:cubicBezTo>
                    <a:cubicBezTo>
                      <a:pt x="1" y="12"/>
                      <a:pt x="2" y="12"/>
                      <a:pt x="2" y="12"/>
                    </a:cubicBezTo>
                    <a:cubicBezTo>
                      <a:pt x="2" y="13"/>
                      <a:pt x="3" y="14"/>
                      <a:pt x="3" y="15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6" y="15"/>
                      <a:pt x="6" y="15"/>
                      <a:pt x="7" y="16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7" y="17"/>
                      <a:pt x="7" y="17"/>
                      <a:pt x="7" y="17"/>
                    </a:cubicBezTo>
                    <a:cubicBezTo>
                      <a:pt x="8" y="18"/>
                      <a:pt x="9" y="18"/>
                      <a:pt x="10" y="18"/>
                    </a:cubicBezTo>
                    <a:cubicBezTo>
                      <a:pt x="10" y="18"/>
                      <a:pt x="10" y="17"/>
                      <a:pt x="10" y="17"/>
                    </a:cubicBezTo>
                    <a:cubicBezTo>
                      <a:pt x="10" y="17"/>
                      <a:pt x="10" y="17"/>
                      <a:pt x="10" y="16"/>
                    </a:cubicBezTo>
                    <a:cubicBezTo>
                      <a:pt x="10" y="16"/>
                      <a:pt x="10" y="16"/>
                      <a:pt x="11" y="16"/>
                    </a:cubicBezTo>
                    <a:cubicBezTo>
                      <a:pt x="12" y="16"/>
                      <a:pt x="12" y="16"/>
                      <a:pt x="13" y="16"/>
                    </a:cubicBezTo>
                    <a:cubicBezTo>
                      <a:pt x="14" y="15"/>
                      <a:pt x="14" y="15"/>
                      <a:pt x="14" y="16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5" y="16"/>
                      <a:pt x="16" y="16"/>
                      <a:pt x="17" y="15"/>
                    </a:cubicBezTo>
                    <a:cubicBezTo>
                      <a:pt x="17" y="15"/>
                      <a:pt x="17" y="14"/>
                      <a:pt x="17" y="14"/>
                    </a:cubicBezTo>
                    <a:cubicBezTo>
                      <a:pt x="17" y="14"/>
                      <a:pt x="17" y="14"/>
                      <a:pt x="17" y="13"/>
                    </a:cubicBezTo>
                    <a:cubicBezTo>
                      <a:pt x="17" y="13"/>
                      <a:pt x="17" y="13"/>
                      <a:pt x="18" y="13"/>
                    </a:cubicBezTo>
                    <a:cubicBezTo>
                      <a:pt x="18" y="13"/>
                      <a:pt x="18" y="13"/>
                      <a:pt x="18" y="14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8" y="15"/>
                      <a:pt x="18" y="15"/>
                      <a:pt x="17" y="15"/>
                    </a:cubicBezTo>
                    <a:cubicBezTo>
                      <a:pt x="17" y="15"/>
                      <a:pt x="17" y="15"/>
                      <a:pt x="17" y="15"/>
                    </a:cubicBezTo>
                    <a:cubicBezTo>
                      <a:pt x="16" y="16"/>
                      <a:pt x="16" y="17"/>
                      <a:pt x="15" y="17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3" y="17"/>
                      <a:pt x="12" y="17"/>
                      <a:pt x="11" y="17"/>
                    </a:cubicBezTo>
                    <a:cubicBezTo>
                      <a:pt x="11" y="17"/>
                      <a:pt x="11" y="17"/>
                      <a:pt x="11" y="17"/>
                    </a:cubicBezTo>
                    <a:cubicBezTo>
                      <a:pt x="11" y="18"/>
                      <a:pt x="11" y="18"/>
                      <a:pt x="10" y="18"/>
                    </a:cubicBezTo>
                    <a:cubicBezTo>
                      <a:pt x="10" y="18"/>
                      <a:pt x="10" y="18"/>
                      <a:pt x="10" y="18"/>
                    </a:cubicBezTo>
                    <a:close/>
                    <a:moveTo>
                      <a:pt x="17" y="13"/>
                    </a:moveTo>
                    <a:cubicBezTo>
                      <a:pt x="17" y="13"/>
                      <a:pt x="17" y="13"/>
                      <a:pt x="17" y="13"/>
                    </a:cubicBezTo>
                    <a:cubicBezTo>
                      <a:pt x="17" y="13"/>
                      <a:pt x="17" y="13"/>
                      <a:pt x="17" y="12"/>
                    </a:cubicBezTo>
                    <a:cubicBezTo>
                      <a:pt x="17" y="12"/>
                      <a:pt x="17" y="12"/>
                      <a:pt x="17" y="12"/>
                    </a:cubicBezTo>
                    <a:cubicBezTo>
                      <a:pt x="18" y="11"/>
                      <a:pt x="18" y="11"/>
                      <a:pt x="19" y="11"/>
                    </a:cubicBezTo>
                    <a:cubicBezTo>
                      <a:pt x="19" y="11"/>
                      <a:pt x="19" y="10"/>
                      <a:pt x="20" y="10"/>
                    </a:cubicBezTo>
                    <a:cubicBezTo>
                      <a:pt x="20" y="10"/>
                      <a:pt x="20" y="9"/>
                      <a:pt x="20" y="9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1"/>
                      <a:pt x="20" y="11"/>
                      <a:pt x="20" y="12"/>
                    </a:cubicBezTo>
                    <a:cubicBezTo>
                      <a:pt x="20" y="12"/>
                      <a:pt x="19" y="12"/>
                      <a:pt x="19" y="12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12"/>
                      <a:pt x="18" y="13"/>
                      <a:pt x="17" y="13"/>
                    </a:cubicBezTo>
                    <a:cubicBezTo>
                      <a:pt x="17" y="13"/>
                      <a:pt x="17" y="13"/>
                      <a:pt x="17" y="13"/>
                    </a:cubicBezTo>
                    <a:close/>
                    <a:moveTo>
                      <a:pt x="2" y="11"/>
                    </a:moveTo>
                    <a:cubicBezTo>
                      <a:pt x="2" y="11"/>
                      <a:pt x="2" y="11"/>
                      <a:pt x="2" y="11"/>
                    </a:cubicBezTo>
                    <a:cubicBezTo>
                      <a:pt x="2" y="10"/>
                      <a:pt x="2" y="9"/>
                      <a:pt x="2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0" y="7"/>
                      <a:pt x="1" y="5"/>
                      <a:pt x="1" y="4"/>
                    </a:cubicBezTo>
                    <a:cubicBezTo>
                      <a:pt x="1" y="4"/>
                      <a:pt x="1" y="3"/>
                      <a:pt x="1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5"/>
                      <a:pt x="1" y="7"/>
                      <a:pt x="1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9"/>
                    </a:cubicBezTo>
                    <a:cubicBezTo>
                      <a:pt x="2" y="9"/>
                      <a:pt x="3" y="10"/>
                      <a:pt x="3" y="10"/>
                    </a:cubicBezTo>
                    <a:cubicBezTo>
                      <a:pt x="3" y="11"/>
                      <a:pt x="3" y="11"/>
                      <a:pt x="2" y="11"/>
                    </a:cubicBezTo>
                    <a:cubicBezTo>
                      <a:pt x="2" y="11"/>
                      <a:pt x="2" y="11"/>
                      <a:pt x="2" y="11"/>
                    </a:cubicBezTo>
                    <a:close/>
                    <a:moveTo>
                      <a:pt x="16" y="9"/>
                    </a:moveTo>
                    <a:cubicBezTo>
                      <a:pt x="16" y="9"/>
                      <a:pt x="16" y="9"/>
                      <a:pt x="16" y="9"/>
                    </a:cubicBezTo>
                    <a:cubicBezTo>
                      <a:pt x="16" y="7"/>
                      <a:pt x="15" y="5"/>
                      <a:pt x="13" y="3"/>
                    </a:cubicBezTo>
                    <a:cubicBezTo>
                      <a:pt x="12" y="3"/>
                      <a:pt x="9" y="2"/>
                      <a:pt x="7" y="4"/>
                    </a:cubicBezTo>
                    <a:cubicBezTo>
                      <a:pt x="6" y="4"/>
                      <a:pt x="6" y="5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5"/>
                      <a:pt x="5" y="5"/>
                    </a:cubicBezTo>
                    <a:cubicBezTo>
                      <a:pt x="5" y="5"/>
                      <a:pt x="6" y="4"/>
                      <a:pt x="7" y="3"/>
                    </a:cubicBezTo>
                    <a:cubicBezTo>
                      <a:pt x="9" y="2"/>
                      <a:pt x="11" y="2"/>
                      <a:pt x="13" y="3"/>
                    </a:cubicBezTo>
                    <a:cubicBezTo>
                      <a:pt x="15" y="4"/>
                      <a:pt x="17" y="7"/>
                      <a:pt x="16" y="9"/>
                    </a:cubicBezTo>
                    <a:cubicBezTo>
                      <a:pt x="16" y="9"/>
                      <a:pt x="16" y="9"/>
                      <a:pt x="16" y="9"/>
                    </a:cubicBezTo>
                    <a:close/>
                    <a:moveTo>
                      <a:pt x="4" y="3"/>
                    </a:moveTo>
                    <a:cubicBezTo>
                      <a:pt x="4" y="3"/>
                      <a:pt x="4" y="3"/>
                      <a:pt x="4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3"/>
                      <a:pt x="4" y="3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7" name="Freeform 40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3" y="3247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8" name="Freeform 41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3" y="328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9" name="Freeform 41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6" y="3308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1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0" name="Freeform 41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8" y="330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1" name="Freeform 41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8" y="330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2" name="Freeform 41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1" y="3310"/>
                <a:ext cx="2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3" name="Freeform 41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8" y="3300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1 h 2"/>
                  <a:gd name="T8" fmla="*/ 1 w 1"/>
                  <a:gd name="T9" fmla="*/ 0 h 2"/>
                  <a:gd name="T10" fmla="*/ 1 w 1"/>
                  <a:gd name="T11" fmla="*/ 1 h 2"/>
                  <a:gd name="T12" fmla="*/ 1 w 1"/>
                  <a:gd name="T13" fmla="*/ 1 h 2"/>
                  <a:gd name="T14" fmla="*/ 0 w 1"/>
                  <a:gd name="T15" fmla="*/ 2 h 2"/>
                  <a:gd name="T16" fmla="*/ 0 w 1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4" name="Freeform 41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6" y="3308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1 h 2"/>
                  <a:gd name="T4" fmla="*/ 0 w 1"/>
                  <a:gd name="T5" fmla="*/ 1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0 h 2"/>
                  <a:gd name="T14" fmla="*/ 1 w 1"/>
                  <a:gd name="T15" fmla="*/ 1 h 2"/>
                  <a:gd name="T16" fmla="*/ 0 w 1"/>
                  <a:gd name="T17" fmla="*/ 1 h 2"/>
                  <a:gd name="T18" fmla="*/ 0 w 1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5" name="Freeform 41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01" y="3282"/>
                <a:ext cx="2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  <a:gd name="T10" fmla="*/ 1 w 1"/>
                  <a:gd name="T11" fmla="*/ 1 h 1"/>
                  <a:gd name="T12" fmla="*/ 1 w 1"/>
                  <a:gd name="T13" fmla="*/ 1 h 1"/>
                  <a:gd name="T14" fmla="*/ 1 w 1"/>
                  <a:gd name="T15" fmla="*/ 1 h 1"/>
                  <a:gd name="T16" fmla="*/ 0 w 1"/>
                  <a:gd name="T17" fmla="*/ 1 h 1"/>
                  <a:gd name="T18" fmla="*/ 0 w 1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6" name="Freeform 4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1" y="3308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7" name="Freeform 41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8" y="3305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8" name="Freeform 42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0" y="3300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99" name="Freeform 42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8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0" name="Freeform 42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88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1" name="Freeform 42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8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1 h 2"/>
                  <a:gd name="T10" fmla="*/ 1 w 1"/>
                  <a:gd name="T11" fmla="*/ 1 h 2"/>
                  <a:gd name="T12" fmla="*/ 1 w 1"/>
                  <a:gd name="T13" fmla="*/ 1 h 2"/>
                  <a:gd name="T14" fmla="*/ 0 w 1"/>
                  <a:gd name="T15" fmla="*/ 2 h 2"/>
                  <a:gd name="T16" fmla="*/ 0 w 1"/>
                  <a:gd name="T17" fmla="*/ 2 h 2"/>
                  <a:gd name="T18" fmla="*/ 0 w 1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2" name="Freeform 42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98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3" name="Freeform 42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300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4" name="Freeform 42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0" y="3300"/>
                <a:ext cx="3" cy="3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1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5" name="Freeform 42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0" y="3303"/>
                <a:ext cx="6" cy="2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1 h 1"/>
                  <a:gd name="T4" fmla="*/ 1 w 2"/>
                  <a:gd name="T5" fmla="*/ 1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6" name="Freeform 42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3" y="3303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7" name="Freeform 42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3" y="3305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8" name="Freeform 43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6" y="3305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  <a:gd name="T16" fmla="*/ 0 w 1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9" name="Freeform 43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6" y="3275"/>
                <a:ext cx="7" cy="7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3 h 3"/>
                  <a:gd name="T4" fmla="*/ 0 w 3"/>
                  <a:gd name="T5" fmla="*/ 3 h 3"/>
                  <a:gd name="T6" fmla="*/ 2 w 3"/>
                  <a:gd name="T7" fmla="*/ 1 h 3"/>
                  <a:gd name="T8" fmla="*/ 3 w 3"/>
                  <a:gd name="T9" fmla="*/ 1 h 3"/>
                  <a:gd name="T10" fmla="*/ 3 w 3"/>
                  <a:gd name="T11" fmla="*/ 1 h 3"/>
                  <a:gd name="T12" fmla="*/ 0 w 3"/>
                  <a:gd name="T13" fmla="*/ 3 h 3"/>
                  <a:gd name="T14" fmla="*/ 0 w 3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1"/>
                      <a:pt x="2" y="1"/>
                    </a:cubicBezTo>
                    <a:cubicBezTo>
                      <a:pt x="2" y="0"/>
                      <a:pt x="2" y="0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0" name="Freeform 43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78" y="3275"/>
                <a:ext cx="8" cy="5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2 w 3"/>
                  <a:gd name="T7" fmla="*/ 0 h 2"/>
                  <a:gd name="T8" fmla="*/ 2 w 3"/>
                  <a:gd name="T9" fmla="*/ 0 h 2"/>
                  <a:gd name="T10" fmla="*/ 2 w 3"/>
                  <a:gd name="T11" fmla="*/ 1 h 2"/>
                  <a:gd name="T12" fmla="*/ 1 w 3"/>
                  <a:gd name="T13" fmla="*/ 2 h 2"/>
                  <a:gd name="T14" fmla="*/ 0 w 3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1" name="Freeform 43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3" y="3275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2" name="Freeform 43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6" y="3277"/>
                <a:ext cx="5" cy="3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2 w 2"/>
                  <a:gd name="T13" fmla="*/ 0 h 1"/>
                  <a:gd name="T14" fmla="*/ 1 w 2"/>
                  <a:gd name="T15" fmla="*/ 1 h 1"/>
                  <a:gd name="T16" fmla="*/ 1 w 2"/>
                  <a:gd name="T17" fmla="*/ 1 h 1"/>
                  <a:gd name="T18" fmla="*/ 1 w 2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3" name="Freeform 43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88" y="3280"/>
                <a:ext cx="5" cy="2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2 w 2"/>
                  <a:gd name="T13" fmla="*/ 0 h 1"/>
                  <a:gd name="T14" fmla="*/ 2 w 2"/>
                  <a:gd name="T15" fmla="*/ 0 h 1"/>
                  <a:gd name="T16" fmla="*/ 1 w 2"/>
                  <a:gd name="T17" fmla="*/ 1 h 1"/>
                  <a:gd name="T18" fmla="*/ 1 w 2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4" name="Freeform 43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1" y="3282"/>
                <a:ext cx="5" cy="3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0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0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5" name="Freeform 43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3" y="3285"/>
                <a:ext cx="3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  <a:gd name="T3" fmla="*/ 1 w 1"/>
                  <a:gd name="T4" fmla="*/ 1 w 1"/>
                  <a:gd name="T5" fmla="*/ 1 w 1"/>
                  <a:gd name="T6" fmla="*/ 0 w 1"/>
                  <a:gd name="T7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6" name="Freeform 43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3" y="3288"/>
                <a:ext cx="5" cy="0"/>
              </a:xfrm>
              <a:custGeom>
                <a:avLst/>
                <a:gdLst>
                  <a:gd name="T0" fmla="*/ 1 w 2"/>
                  <a:gd name="T1" fmla="*/ 0 w 2"/>
                  <a:gd name="T2" fmla="*/ 1 w 2"/>
                  <a:gd name="T3" fmla="*/ 1 w 2"/>
                  <a:gd name="T4" fmla="*/ 2 w 2"/>
                  <a:gd name="T5" fmla="*/ 2 w 2"/>
                  <a:gd name="T6" fmla="*/ 1 w 2"/>
                  <a:gd name="T7" fmla="*/ 1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</a:cxnLst>
                <a:rect l="0" t="0" r="r" b="b"/>
                <a:pathLst>
                  <a:path w="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7" name="Freeform 43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6" y="328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  <a:gd name="T16" fmla="*/ 0 w 1"/>
                  <a:gd name="T1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8" name="Freeform 44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6" y="3290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  <a:gd name="T3" fmla="*/ 0 w 1"/>
                  <a:gd name="T4" fmla="*/ 0 w 1"/>
                  <a:gd name="T5" fmla="*/ 1 w 1"/>
                  <a:gd name="T6" fmla="*/ 0 w 1"/>
                  <a:gd name="T7" fmla="*/ 0 w 1"/>
                  <a:gd name="T8" fmla="*/ 0 w 1"/>
                  <a:gd name="T9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9" name="Freeform 44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101" y="3295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1 h 2"/>
                  <a:gd name="T8" fmla="*/ 1 w 1"/>
                  <a:gd name="T9" fmla="*/ 1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0" name="Freeform 44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93" y="3305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0 w 1"/>
                  <a:gd name="T7" fmla="*/ 2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0 h 2"/>
                  <a:gd name="T14" fmla="*/ 0 w 1"/>
                  <a:gd name="T15" fmla="*/ 2 h 2"/>
                  <a:gd name="T16" fmla="*/ 0 w 1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1" name="Freeform 44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90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1 h 2"/>
                  <a:gd name="T14" fmla="*/ 1 w 1"/>
                  <a:gd name="T15" fmla="*/ 2 h 2"/>
                  <a:gd name="T16" fmla="*/ 1 w 1"/>
                  <a:gd name="T17" fmla="*/ 2 h 2"/>
                  <a:gd name="T18" fmla="*/ 0 w 1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2" name="Freeform 44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5" y="3293"/>
                <a:ext cx="3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3" name="Freeform 445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63" y="3267"/>
                <a:ext cx="43" cy="43"/>
              </a:xfrm>
              <a:custGeom>
                <a:avLst/>
                <a:gdLst>
                  <a:gd name="T0" fmla="*/ 5 w 17"/>
                  <a:gd name="T1" fmla="*/ 16 h 17"/>
                  <a:gd name="T2" fmla="*/ 5 w 17"/>
                  <a:gd name="T3" fmla="*/ 15 h 17"/>
                  <a:gd name="T4" fmla="*/ 3 w 17"/>
                  <a:gd name="T5" fmla="*/ 14 h 17"/>
                  <a:gd name="T6" fmla="*/ 1 w 17"/>
                  <a:gd name="T7" fmla="*/ 12 h 17"/>
                  <a:gd name="T8" fmla="*/ 2 w 17"/>
                  <a:gd name="T9" fmla="*/ 11 h 17"/>
                  <a:gd name="T10" fmla="*/ 1 w 17"/>
                  <a:gd name="T11" fmla="*/ 8 h 17"/>
                  <a:gd name="T12" fmla="*/ 1 w 17"/>
                  <a:gd name="T13" fmla="*/ 5 h 17"/>
                  <a:gd name="T14" fmla="*/ 2 w 17"/>
                  <a:gd name="T15" fmla="*/ 5 h 17"/>
                  <a:gd name="T16" fmla="*/ 3 w 17"/>
                  <a:gd name="T17" fmla="*/ 3 h 17"/>
                  <a:gd name="T18" fmla="*/ 6 w 17"/>
                  <a:gd name="T19" fmla="*/ 1 h 17"/>
                  <a:gd name="T20" fmla="*/ 7 w 17"/>
                  <a:gd name="T21" fmla="*/ 2 h 17"/>
                  <a:gd name="T22" fmla="*/ 9 w 17"/>
                  <a:gd name="T23" fmla="*/ 0 h 17"/>
                  <a:gd name="T24" fmla="*/ 12 w 17"/>
                  <a:gd name="T25" fmla="*/ 1 h 17"/>
                  <a:gd name="T26" fmla="*/ 12 w 17"/>
                  <a:gd name="T27" fmla="*/ 2 h 17"/>
                  <a:gd name="T28" fmla="*/ 15 w 17"/>
                  <a:gd name="T29" fmla="*/ 3 h 17"/>
                  <a:gd name="T30" fmla="*/ 16 w 17"/>
                  <a:gd name="T31" fmla="*/ 5 h 17"/>
                  <a:gd name="T32" fmla="*/ 16 w 17"/>
                  <a:gd name="T33" fmla="*/ 5 h 17"/>
                  <a:gd name="T34" fmla="*/ 16 w 17"/>
                  <a:gd name="T35" fmla="*/ 6 h 17"/>
                  <a:gd name="T36" fmla="*/ 16 w 17"/>
                  <a:gd name="T37" fmla="*/ 7 h 17"/>
                  <a:gd name="T38" fmla="*/ 16 w 17"/>
                  <a:gd name="T39" fmla="*/ 9 h 17"/>
                  <a:gd name="T40" fmla="*/ 17 w 17"/>
                  <a:gd name="T41" fmla="*/ 9 h 17"/>
                  <a:gd name="T42" fmla="*/ 16 w 17"/>
                  <a:gd name="T43" fmla="*/ 12 h 17"/>
                  <a:gd name="T44" fmla="*/ 14 w 17"/>
                  <a:gd name="T45" fmla="*/ 13 h 17"/>
                  <a:gd name="T46" fmla="*/ 14 w 17"/>
                  <a:gd name="T47" fmla="*/ 15 h 17"/>
                  <a:gd name="T48" fmla="*/ 11 w 17"/>
                  <a:gd name="T49" fmla="*/ 16 h 17"/>
                  <a:gd name="T50" fmla="*/ 9 w 17"/>
                  <a:gd name="T51" fmla="*/ 16 h 17"/>
                  <a:gd name="T52" fmla="*/ 8 w 17"/>
                  <a:gd name="T53" fmla="*/ 17 h 17"/>
                  <a:gd name="T54" fmla="*/ 8 w 17"/>
                  <a:gd name="T55" fmla="*/ 16 h 17"/>
                  <a:gd name="T56" fmla="*/ 8 w 17"/>
                  <a:gd name="T57" fmla="*/ 15 h 17"/>
                  <a:gd name="T58" fmla="*/ 11 w 17"/>
                  <a:gd name="T59" fmla="*/ 15 h 17"/>
                  <a:gd name="T60" fmla="*/ 14 w 17"/>
                  <a:gd name="T61" fmla="*/ 15 h 17"/>
                  <a:gd name="T62" fmla="*/ 13 w 17"/>
                  <a:gd name="T63" fmla="*/ 13 h 17"/>
                  <a:gd name="T64" fmla="*/ 16 w 17"/>
                  <a:gd name="T65" fmla="*/ 11 h 17"/>
                  <a:gd name="T66" fmla="*/ 15 w 17"/>
                  <a:gd name="T67" fmla="*/ 9 h 17"/>
                  <a:gd name="T68" fmla="*/ 15 w 17"/>
                  <a:gd name="T69" fmla="*/ 6 h 17"/>
                  <a:gd name="T70" fmla="*/ 16 w 17"/>
                  <a:gd name="T71" fmla="*/ 5 h 17"/>
                  <a:gd name="T72" fmla="*/ 15 w 17"/>
                  <a:gd name="T73" fmla="*/ 4 h 17"/>
                  <a:gd name="T74" fmla="*/ 13 w 17"/>
                  <a:gd name="T75" fmla="*/ 4 h 17"/>
                  <a:gd name="T76" fmla="*/ 11 w 17"/>
                  <a:gd name="T77" fmla="*/ 2 h 17"/>
                  <a:gd name="T78" fmla="*/ 9 w 17"/>
                  <a:gd name="T79" fmla="*/ 1 h 17"/>
                  <a:gd name="T80" fmla="*/ 9 w 17"/>
                  <a:gd name="T81" fmla="*/ 2 h 17"/>
                  <a:gd name="T82" fmla="*/ 6 w 17"/>
                  <a:gd name="T83" fmla="*/ 2 h 17"/>
                  <a:gd name="T84" fmla="*/ 4 w 17"/>
                  <a:gd name="T85" fmla="*/ 2 h 17"/>
                  <a:gd name="T86" fmla="*/ 4 w 17"/>
                  <a:gd name="T87" fmla="*/ 4 h 17"/>
                  <a:gd name="T88" fmla="*/ 2 w 17"/>
                  <a:gd name="T89" fmla="*/ 6 h 17"/>
                  <a:gd name="T90" fmla="*/ 1 w 17"/>
                  <a:gd name="T91" fmla="*/ 8 h 17"/>
                  <a:gd name="T92" fmla="*/ 2 w 17"/>
                  <a:gd name="T93" fmla="*/ 8 h 17"/>
                  <a:gd name="T94" fmla="*/ 2 w 17"/>
                  <a:gd name="T95" fmla="*/ 11 h 17"/>
                  <a:gd name="T96" fmla="*/ 3 w 17"/>
                  <a:gd name="T97" fmla="*/ 13 h 17"/>
                  <a:gd name="T98" fmla="*/ 4 w 17"/>
                  <a:gd name="T99" fmla="*/ 13 h 17"/>
                  <a:gd name="T100" fmla="*/ 6 w 17"/>
                  <a:gd name="T101" fmla="*/ 15 h 17"/>
                  <a:gd name="T102" fmla="*/ 15 w 17"/>
                  <a:gd name="T103" fmla="*/ 6 h 17"/>
                  <a:gd name="T104" fmla="*/ 16 w 17"/>
                  <a:gd name="T105" fmla="*/ 6 h 17"/>
                  <a:gd name="T106" fmla="*/ 9 w 17"/>
                  <a:gd name="T107" fmla="*/ 14 h 17"/>
                  <a:gd name="T108" fmla="*/ 6 w 17"/>
                  <a:gd name="T109" fmla="*/ 4 h 17"/>
                  <a:gd name="T110" fmla="*/ 12 w 17"/>
                  <a:gd name="T111" fmla="*/ 13 h 17"/>
                  <a:gd name="T112" fmla="*/ 11 w 17"/>
                  <a:gd name="T113" fmla="*/ 13 h 17"/>
                  <a:gd name="T114" fmla="*/ 11 w 17"/>
                  <a:gd name="T115" fmla="*/ 13 h 17"/>
                  <a:gd name="T116" fmla="*/ 9 w 17"/>
                  <a:gd name="T117" fmla="*/ 4 h 17"/>
                  <a:gd name="T118" fmla="*/ 5 w 17"/>
                  <a:gd name="T119" fmla="*/ 11 h 17"/>
                  <a:gd name="T120" fmla="*/ 11 w 17"/>
                  <a:gd name="T121" fmla="*/ 12 h 17"/>
                  <a:gd name="T122" fmla="*/ 12 w 17"/>
                  <a:gd name="T123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" h="17">
                    <a:moveTo>
                      <a:pt x="8" y="17"/>
                    </a:moveTo>
                    <a:cubicBezTo>
                      <a:pt x="7" y="17"/>
                      <a:pt x="6" y="17"/>
                      <a:pt x="5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5" y="14"/>
                      <a:pt x="4" y="14"/>
                      <a:pt x="4" y="13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3" y="14"/>
                      <a:pt x="2" y="14"/>
                      <a:pt x="2" y="14"/>
                    </a:cubicBezTo>
                    <a:cubicBezTo>
                      <a:pt x="2" y="13"/>
                      <a:pt x="1" y="12"/>
                      <a:pt x="1" y="12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2" y="10"/>
                      <a:pt x="2" y="9"/>
                      <a:pt x="2" y="8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7"/>
                      <a:pt x="1" y="6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3" y="5"/>
                      <a:pt x="3" y="4"/>
                      <a:pt x="4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2"/>
                      <a:pt x="5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8" y="1"/>
                      <a:pt x="9" y="1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3" y="3"/>
                      <a:pt x="13" y="3"/>
                      <a:pt x="14" y="4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3"/>
                      <a:pt x="16" y="5"/>
                      <a:pt x="16" y="5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5"/>
                      <a:pt x="16" y="6"/>
                      <a:pt x="16" y="6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6"/>
                      <a:pt x="16" y="7"/>
                      <a:pt x="16" y="7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6" y="8"/>
                      <a:pt x="16" y="8"/>
                      <a:pt x="16" y="9"/>
                    </a:cubicBezTo>
                    <a:cubicBezTo>
                      <a:pt x="17" y="9"/>
                      <a:pt x="17" y="9"/>
                      <a:pt x="17" y="9"/>
                    </a:cubicBezTo>
                    <a:cubicBezTo>
                      <a:pt x="17" y="9"/>
                      <a:pt x="17" y="9"/>
                      <a:pt x="17" y="9"/>
                    </a:cubicBezTo>
                    <a:cubicBezTo>
                      <a:pt x="17" y="10"/>
                      <a:pt x="17" y="11"/>
                      <a:pt x="16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5" y="12"/>
                      <a:pt x="15" y="12"/>
                      <a:pt x="14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3" y="15"/>
                      <a:pt x="13" y="16"/>
                      <a:pt x="12" y="16"/>
                    </a:cubicBezTo>
                    <a:cubicBezTo>
                      <a:pt x="12" y="16"/>
                      <a:pt x="11" y="16"/>
                      <a:pt x="11" y="16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10" y="15"/>
                      <a:pt x="9" y="16"/>
                      <a:pt x="9" y="16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8" y="17"/>
                    </a:cubicBezTo>
                    <a:close/>
                    <a:moveTo>
                      <a:pt x="6" y="16"/>
                    </a:moveTo>
                    <a:cubicBezTo>
                      <a:pt x="6" y="16"/>
                      <a:pt x="7" y="16"/>
                      <a:pt x="8" y="16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9" y="15"/>
                      <a:pt x="10" y="15"/>
                      <a:pt x="11" y="15"/>
                    </a:cubicBezTo>
                    <a:cubicBezTo>
                      <a:pt x="11" y="14"/>
                      <a:pt x="11" y="15"/>
                      <a:pt x="11" y="15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2" y="15"/>
                      <a:pt x="13" y="15"/>
                      <a:pt x="14" y="15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4" y="12"/>
                      <a:pt x="14" y="12"/>
                    </a:cubicBezTo>
                    <a:cubicBezTo>
                      <a:pt x="14" y="12"/>
                      <a:pt x="15" y="11"/>
                      <a:pt x="16" y="11"/>
                    </a:cubicBezTo>
                    <a:cubicBezTo>
                      <a:pt x="16" y="11"/>
                      <a:pt x="16" y="10"/>
                      <a:pt x="16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5" y="8"/>
                      <a:pt x="15" y="7"/>
                      <a:pt x="15" y="6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5" y="5"/>
                      <a:pt x="15" y="4"/>
                      <a:pt x="15" y="4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4"/>
                      <a:pt x="13" y="4"/>
                      <a:pt x="13" y="4"/>
                    </a:cubicBezTo>
                    <a:cubicBezTo>
                      <a:pt x="13" y="4"/>
                      <a:pt x="12" y="3"/>
                      <a:pt x="11" y="3"/>
                    </a:cubicBezTo>
                    <a:cubicBezTo>
                      <a:pt x="11" y="3"/>
                      <a:pt x="11" y="2"/>
                      <a:pt x="11" y="2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1" y="1"/>
                      <a:pt x="10" y="1"/>
                      <a:pt x="9" y="1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8" y="2"/>
                      <a:pt x="7" y="2"/>
                      <a:pt x="6" y="2"/>
                    </a:cubicBezTo>
                    <a:cubicBezTo>
                      <a:pt x="6" y="3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2"/>
                      <a:pt x="4" y="2"/>
                      <a:pt x="4" y="2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3" y="5"/>
                      <a:pt x="3" y="6"/>
                    </a:cubicBezTo>
                    <a:cubicBezTo>
                      <a:pt x="3" y="6"/>
                      <a:pt x="3" y="6"/>
                      <a:pt x="2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7"/>
                      <a:pt x="1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2" y="9"/>
                      <a:pt x="2" y="10"/>
                      <a:pt x="3" y="11"/>
                    </a:cubicBezTo>
                    <a:cubicBezTo>
                      <a:pt x="3" y="11"/>
                      <a:pt x="3" y="11"/>
                      <a:pt x="2" y="11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2" y="12"/>
                      <a:pt x="2" y="13"/>
                      <a:pt x="3" y="13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4" y="13"/>
                      <a:pt x="5" y="14"/>
                      <a:pt x="6" y="14"/>
                    </a:cubicBezTo>
                    <a:cubicBezTo>
                      <a:pt x="6" y="14"/>
                      <a:pt x="6" y="15"/>
                      <a:pt x="6" y="15"/>
                    </a:cubicBezTo>
                    <a:lnTo>
                      <a:pt x="6" y="16"/>
                    </a:lnTo>
                    <a:close/>
                    <a:moveTo>
                      <a:pt x="15" y="6"/>
                    </a:moveTo>
                    <a:cubicBezTo>
                      <a:pt x="15" y="6"/>
                      <a:pt x="15" y="7"/>
                      <a:pt x="15" y="7"/>
                    </a:cubicBezTo>
                    <a:cubicBezTo>
                      <a:pt x="15" y="7"/>
                      <a:pt x="16" y="6"/>
                      <a:pt x="16" y="6"/>
                    </a:cubicBezTo>
                    <a:lnTo>
                      <a:pt x="15" y="6"/>
                    </a:lnTo>
                    <a:close/>
                    <a:moveTo>
                      <a:pt x="9" y="14"/>
                    </a:moveTo>
                    <a:cubicBezTo>
                      <a:pt x="7" y="14"/>
                      <a:pt x="5" y="13"/>
                      <a:pt x="4" y="11"/>
                    </a:cubicBezTo>
                    <a:cubicBezTo>
                      <a:pt x="3" y="9"/>
                      <a:pt x="3" y="6"/>
                      <a:pt x="6" y="4"/>
                    </a:cubicBezTo>
                    <a:cubicBezTo>
                      <a:pt x="9" y="2"/>
                      <a:pt x="12" y="4"/>
                      <a:pt x="13" y="6"/>
                    </a:cubicBezTo>
                    <a:cubicBezTo>
                      <a:pt x="14" y="8"/>
                      <a:pt x="14" y="11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0" y="14"/>
                      <a:pt x="9" y="14"/>
                      <a:pt x="9" y="14"/>
                    </a:cubicBezTo>
                    <a:close/>
                    <a:moveTo>
                      <a:pt x="9" y="4"/>
                    </a:moveTo>
                    <a:cubicBezTo>
                      <a:pt x="8" y="4"/>
                      <a:pt x="7" y="4"/>
                      <a:pt x="6" y="5"/>
                    </a:cubicBezTo>
                    <a:cubicBezTo>
                      <a:pt x="4" y="6"/>
                      <a:pt x="4" y="9"/>
                      <a:pt x="5" y="11"/>
                    </a:cubicBezTo>
                    <a:cubicBezTo>
                      <a:pt x="6" y="13"/>
                      <a:pt x="8" y="14"/>
                      <a:pt x="11" y="13"/>
                    </a:cubicBezTo>
                    <a:cubicBezTo>
                      <a:pt x="11" y="13"/>
                      <a:pt x="11" y="12"/>
                      <a:pt x="11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4" y="11"/>
                      <a:pt x="14" y="8"/>
                      <a:pt x="12" y="6"/>
                    </a:cubicBezTo>
                    <a:cubicBezTo>
                      <a:pt x="12" y="5"/>
                      <a:pt x="10" y="4"/>
                      <a:pt x="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4" name="Freeform 446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63" y="3272"/>
                <a:ext cx="40" cy="41"/>
              </a:xfrm>
              <a:custGeom>
                <a:avLst/>
                <a:gdLst>
                  <a:gd name="T0" fmla="*/ 5 w 16"/>
                  <a:gd name="T1" fmla="*/ 16 h 16"/>
                  <a:gd name="T2" fmla="*/ 5 w 16"/>
                  <a:gd name="T3" fmla="*/ 14 h 16"/>
                  <a:gd name="T4" fmla="*/ 2 w 16"/>
                  <a:gd name="T5" fmla="*/ 13 h 16"/>
                  <a:gd name="T6" fmla="*/ 0 w 16"/>
                  <a:gd name="T7" fmla="*/ 11 h 16"/>
                  <a:gd name="T8" fmla="*/ 1 w 16"/>
                  <a:gd name="T9" fmla="*/ 11 h 16"/>
                  <a:gd name="T10" fmla="*/ 3 w 16"/>
                  <a:gd name="T11" fmla="*/ 12 h 16"/>
                  <a:gd name="T12" fmla="*/ 5 w 16"/>
                  <a:gd name="T13" fmla="*/ 14 h 16"/>
                  <a:gd name="T14" fmla="*/ 5 w 16"/>
                  <a:gd name="T15" fmla="*/ 14 h 16"/>
                  <a:gd name="T16" fmla="*/ 7 w 16"/>
                  <a:gd name="T17" fmla="*/ 16 h 16"/>
                  <a:gd name="T18" fmla="*/ 8 w 16"/>
                  <a:gd name="T19" fmla="*/ 15 h 16"/>
                  <a:gd name="T20" fmla="*/ 10 w 16"/>
                  <a:gd name="T21" fmla="*/ 14 h 16"/>
                  <a:gd name="T22" fmla="*/ 11 w 16"/>
                  <a:gd name="T23" fmla="*/ 15 h 16"/>
                  <a:gd name="T24" fmla="*/ 13 w 16"/>
                  <a:gd name="T25" fmla="*/ 13 h 16"/>
                  <a:gd name="T26" fmla="*/ 14 w 16"/>
                  <a:gd name="T27" fmla="*/ 12 h 16"/>
                  <a:gd name="T28" fmla="*/ 14 w 16"/>
                  <a:gd name="T29" fmla="*/ 13 h 16"/>
                  <a:gd name="T30" fmla="*/ 14 w 16"/>
                  <a:gd name="T31" fmla="*/ 14 h 16"/>
                  <a:gd name="T32" fmla="*/ 11 w 16"/>
                  <a:gd name="T33" fmla="*/ 16 h 16"/>
                  <a:gd name="T34" fmla="*/ 8 w 16"/>
                  <a:gd name="T35" fmla="*/ 15 h 16"/>
                  <a:gd name="T36" fmla="*/ 8 w 16"/>
                  <a:gd name="T37" fmla="*/ 16 h 16"/>
                  <a:gd name="T38" fmla="*/ 14 w 16"/>
                  <a:gd name="T39" fmla="*/ 12 h 16"/>
                  <a:gd name="T40" fmla="*/ 13 w 16"/>
                  <a:gd name="T41" fmla="*/ 12 h 16"/>
                  <a:gd name="T42" fmla="*/ 15 w 16"/>
                  <a:gd name="T43" fmla="*/ 11 h 16"/>
                  <a:gd name="T44" fmla="*/ 16 w 16"/>
                  <a:gd name="T45" fmla="*/ 9 h 16"/>
                  <a:gd name="T46" fmla="*/ 16 w 16"/>
                  <a:gd name="T47" fmla="*/ 11 h 16"/>
                  <a:gd name="T48" fmla="*/ 14 w 16"/>
                  <a:gd name="T49" fmla="*/ 12 h 16"/>
                  <a:gd name="T50" fmla="*/ 14 w 16"/>
                  <a:gd name="T51" fmla="*/ 12 h 16"/>
                  <a:gd name="T52" fmla="*/ 1 w 16"/>
                  <a:gd name="T53" fmla="*/ 9 h 16"/>
                  <a:gd name="T54" fmla="*/ 0 w 16"/>
                  <a:gd name="T55" fmla="*/ 8 h 16"/>
                  <a:gd name="T56" fmla="*/ 1 w 16"/>
                  <a:gd name="T57" fmla="*/ 3 h 16"/>
                  <a:gd name="T58" fmla="*/ 1 w 16"/>
                  <a:gd name="T59" fmla="*/ 4 h 16"/>
                  <a:gd name="T60" fmla="*/ 2 w 16"/>
                  <a:gd name="T61" fmla="*/ 7 h 16"/>
                  <a:gd name="T62" fmla="*/ 2 w 16"/>
                  <a:gd name="T63" fmla="*/ 9 h 16"/>
                  <a:gd name="T64" fmla="*/ 2 w 16"/>
                  <a:gd name="T65" fmla="*/ 10 h 16"/>
                  <a:gd name="T66" fmla="*/ 13 w 16"/>
                  <a:gd name="T67" fmla="*/ 9 h 16"/>
                  <a:gd name="T68" fmla="*/ 10 w 16"/>
                  <a:gd name="T69" fmla="*/ 4 h 16"/>
                  <a:gd name="T70" fmla="*/ 4 w 16"/>
                  <a:gd name="T71" fmla="*/ 5 h 16"/>
                  <a:gd name="T72" fmla="*/ 4 w 16"/>
                  <a:gd name="T73" fmla="*/ 5 h 16"/>
                  <a:gd name="T74" fmla="*/ 11 w 16"/>
                  <a:gd name="T75" fmla="*/ 3 h 16"/>
                  <a:gd name="T76" fmla="*/ 13 w 16"/>
                  <a:gd name="T77" fmla="*/ 9 h 16"/>
                  <a:gd name="T78" fmla="*/ 3 w 16"/>
                  <a:gd name="T79" fmla="*/ 3 h 16"/>
                  <a:gd name="T80" fmla="*/ 3 w 16"/>
                  <a:gd name="T81" fmla="*/ 2 h 16"/>
                  <a:gd name="T82" fmla="*/ 3 w 16"/>
                  <a:gd name="T83" fmla="*/ 0 h 16"/>
                  <a:gd name="T84" fmla="*/ 4 w 16"/>
                  <a:gd name="T85" fmla="*/ 1 h 16"/>
                  <a:gd name="T86" fmla="*/ 3 w 16"/>
                  <a:gd name="T87" fmla="*/ 2 h 16"/>
                  <a:gd name="T88" fmla="*/ 3 w 16"/>
                  <a:gd name="T89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6" h="16">
                    <a:moveTo>
                      <a:pt x="8" y="16"/>
                    </a:moveTo>
                    <a:cubicBezTo>
                      <a:pt x="7" y="16"/>
                      <a:pt x="6" y="16"/>
                      <a:pt x="5" y="16"/>
                    </a:cubicBezTo>
                    <a:cubicBezTo>
                      <a:pt x="5" y="16"/>
                      <a:pt x="5" y="15"/>
                      <a:pt x="5" y="15"/>
                    </a:cubicBezTo>
                    <a:cubicBezTo>
                      <a:pt x="5" y="15"/>
                      <a:pt x="5" y="15"/>
                      <a:pt x="5" y="14"/>
                    </a:cubicBezTo>
                    <a:cubicBezTo>
                      <a:pt x="4" y="14"/>
                      <a:pt x="4" y="13"/>
                      <a:pt x="3" y="13"/>
                    </a:cubicBezTo>
                    <a:cubicBezTo>
                      <a:pt x="2" y="13"/>
                      <a:pt x="2" y="13"/>
                      <a:pt x="2" y="13"/>
                    </a:cubicBezTo>
                    <a:cubicBezTo>
                      <a:pt x="2" y="14"/>
                      <a:pt x="2" y="13"/>
                      <a:pt x="2" y="13"/>
                    </a:cubicBezTo>
                    <a:cubicBezTo>
                      <a:pt x="1" y="13"/>
                      <a:pt x="1" y="12"/>
                      <a:pt x="0" y="11"/>
                    </a:cubicBezTo>
                    <a:cubicBezTo>
                      <a:pt x="0" y="11"/>
                      <a:pt x="0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2" y="12"/>
                      <a:pt x="2" y="13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4" y="13"/>
                      <a:pt x="4" y="13"/>
                      <a:pt x="5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6" y="15"/>
                      <a:pt x="7" y="16"/>
                      <a:pt x="7" y="16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9" y="14"/>
                      <a:pt x="10" y="14"/>
                      <a:pt x="10" y="14"/>
                    </a:cubicBezTo>
                    <a:cubicBezTo>
                      <a:pt x="10" y="14"/>
                      <a:pt x="11" y="14"/>
                      <a:pt x="11" y="14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12" y="15"/>
                      <a:pt x="13" y="14"/>
                      <a:pt x="13" y="14"/>
                    </a:cubicBezTo>
                    <a:cubicBezTo>
                      <a:pt x="13" y="14"/>
                      <a:pt x="13" y="13"/>
                      <a:pt x="13" y="13"/>
                    </a:cubicBezTo>
                    <a:cubicBezTo>
                      <a:pt x="13" y="13"/>
                      <a:pt x="14" y="13"/>
                      <a:pt x="14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12"/>
                      <a:pt x="14" y="13"/>
                      <a:pt x="14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3" y="15"/>
                      <a:pt x="12" y="15"/>
                      <a:pt x="11" y="16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15"/>
                      <a:pt x="9" y="15"/>
                      <a:pt x="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16"/>
                      <a:pt x="8" y="16"/>
                      <a:pt x="8" y="16"/>
                    </a:cubicBezTo>
                    <a:close/>
                    <a:moveTo>
                      <a:pt x="14" y="12"/>
                    </a:move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4" y="11"/>
                      <a:pt x="14" y="11"/>
                      <a:pt x="14" y="11"/>
                    </a:cubicBezTo>
                    <a:cubicBezTo>
                      <a:pt x="14" y="11"/>
                      <a:pt x="15" y="10"/>
                      <a:pt x="15" y="11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6" y="9"/>
                      <a:pt x="16" y="10"/>
                      <a:pt x="16" y="10"/>
                    </a:cubicBezTo>
                    <a:cubicBezTo>
                      <a:pt x="16" y="10"/>
                      <a:pt x="16" y="11"/>
                      <a:pt x="16" y="11"/>
                    </a:cubicBezTo>
                    <a:cubicBezTo>
                      <a:pt x="16" y="11"/>
                      <a:pt x="16" y="11"/>
                      <a:pt x="15" y="11"/>
                    </a:cubicBezTo>
                    <a:cubicBezTo>
                      <a:pt x="15" y="11"/>
                      <a:pt x="15" y="11"/>
                      <a:pt x="14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2"/>
                    </a:cubicBezTo>
                    <a:close/>
                    <a:moveTo>
                      <a:pt x="2" y="10"/>
                    </a:moveTo>
                    <a:cubicBezTo>
                      <a:pt x="1" y="10"/>
                      <a:pt x="1" y="9"/>
                      <a:pt x="1" y="9"/>
                    </a:cubicBezTo>
                    <a:cubicBezTo>
                      <a:pt x="1" y="9"/>
                      <a:pt x="1" y="8"/>
                      <a:pt x="1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7"/>
                      <a:pt x="0" y="7"/>
                    </a:cubicBezTo>
                    <a:cubicBezTo>
                      <a:pt x="0" y="6"/>
                      <a:pt x="0" y="4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4"/>
                    </a:cubicBezTo>
                    <a:cubicBezTo>
                      <a:pt x="1" y="4"/>
                      <a:pt x="1" y="6"/>
                      <a:pt x="0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8"/>
                    </a:cubicBez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close/>
                    <a:moveTo>
                      <a:pt x="13" y="9"/>
                    </a:moveTo>
                    <a:cubicBezTo>
                      <a:pt x="13" y="9"/>
                      <a:pt x="13" y="9"/>
                      <a:pt x="13" y="9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3" y="7"/>
                      <a:pt x="12" y="5"/>
                      <a:pt x="10" y="4"/>
                    </a:cubicBezTo>
                    <a:cubicBezTo>
                      <a:pt x="10" y="3"/>
                      <a:pt x="8" y="3"/>
                      <a:pt x="6" y="4"/>
                    </a:cubicBezTo>
                    <a:cubicBezTo>
                      <a:pt x="5" y="4"/>
                      <a:pt x="5" y="5"/>
                      <a:pt x="4" y="5"/>
                    </a:cubicBezTo>
                    <a:cubicBezTo>
                      <a:pt x="4" y="5"/>
                      <a:pt x="4" y="6"/>
                      <a:pt x="4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4"/>
                      <a:pt x="5" y="4"/>
                      <a:pt x="5" y="3"/>
                    </a:cubicBezTo>
                    <a:cubicBezTo>
                      <a:pt x="7" y="2"/>
                      <a:pt x="9" y="2"/>
                      <a:pt x="11" y="3"/>
                    </a:cubicBezTo>
                    <a:cubicBezTo>
                      <a:pt x="13" y="5"/>
                      <a:pt x="14" y="7"/>
                      <a:pt x="13" y="9"/>
                    </a:cubicBezTo>
                    <a:cubicBezTo>
                      <a:pt x="13" y="9"/>
                      <a:pt x="13" y="9"/>
                      <a:pt x="13" y="9"/>
                    </a:cubicBezTo>
                    <a:close/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4" y="0"/>
                    </a:cubicBezTo>
                    <a:cubicBezTo>
                      <a:pt x="4" y="0"/>
                      <a:pt x="4" y="0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1"/>
                      <a:pt x="3" y="1"/>
                      <a:pt x="3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25" name="Freeform 44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5063" y="3295"/>
                <a:ext cx="2" cy="5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1 w 1"/>
                  <a:gd name="T13" fmla="*/ 2 h 2"/>
                  <a:gd name="T14" fmla="*/ 1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2" name="Group 450">
              <a:extLst>
                <a:ext uri="{FF2B5EF4-FFF2-40B4-BE49-F238E27FC236}"/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812394" y="3558292"/>
              <a:ext cx="451185" cy="430855"/>
              <a:chOff x="3782" y="2107"/>
              <a:chExt cx="111" cy="106"/>
            </a:xfrm>
            <a:solidFill>
              <a:schemeClr val="bg1"/>
            </a:solidFill>
          </p:grpSpPr>
          <p:sp>
            <p:nvSpPr>
              <p:cNvPr id="251" name="Freeform 45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8" y="2107"/>
                <a:ext cx="42" cy="23"/>
              </a:xfrm>
              <a:custGeom>
                <a:avLst/>
                <a:gdLst>
                  <a:gd name="T0" fmla="*/ 16 w 17"/>
                  <a:gd name="T1" fmla="*/ 9 h 9"/>
                  <a:gd name="T2" fmla="*/ 16 w 17"/>
                  <a:gd name="T3" fmla="*/ 8 h 9"/>
                  <a:gd name="T4" fmla="*/ 14 w 17"/>
                  <a:gd name="T5" fmla="*/ 6 h 9"/>
                  <a:gd name="T6" fmla="*/ 3 w 17"/>
                  <a:gd name="T7" fmla="*/ 1 h 9"/>
                  <a:gd name="T8" fmla="*/ 0 w 17"/>
                  <a:gd name="T9" fmla="*/ 1 h 9"/>
                  <a:gd name="T10" fmla="*/ 0 w 17"/>
                  <a:gd name="T11" fmla="*/ 0 h 9"/>
                  <a:gd name="T12" fmla="*/ 0 w 17"/>
                  <a:gd name="T13" fmla="*/ 0 h 9"/>
                  <a:gd name="T14" fmla="*/ 3 w 17"/>
                  <a:gd name="T15" fmla="*/ 0 h 9"/>
                  <a:gd name="T16" fmla="*/ 15 w 17"/>
                  <a:gd name="T17" fmla="*/ 6 h 9"/>
                  <a:gd name="T18" fmla="*/ 16 w 17"/>
                  <a:gd name="T19" fmla="*/ 8 h 9"/>
                  <a:gd name="T20" fmla="*/ 16 w 17"/>
                  <a:gd name="T21" fmla="*/ 9 h 9"/>
                  <a:gd name="T22" fmla="*/ 16 w 17"/>
                  <a:gd name="T2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9">
                    <a:moveTo>
                      <a:pt x="16" y="9"/>
                    </a:moveTo>
                    <a:cubicBezTo>
                      <a:pt x="16" y="9"/>
                      <a:pt x="16" y="8"/>
                      <a:pt x="16" y="8"/>
                    </a:cubicBezTo>
                    <a:cubicBezTo>
                      <a:pt x="15" y="8"/>
                      <a:pt x="15" y="7"/>
                      <a:pt x="14" y="6"/>
                    </a:cubicBezTo>
                    <a:cubicBezTo>
                      <a:pt x="12" y="3"/>
                      <a:pt x="8" y="1"/>
                      <a:pt x="3" y="1"/>
                    </a:cubicBezTo>
                    <a:cubicBezTo>
                      <a:pt x="2" y="1"/>
                      <a:pt x="1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8" y="0"/>
                      <a:pt x="13" y="3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7" y="8"/>
                      <a:pt x="16" y="8"/>
                      <a:pt x="16" y="9"/>
                    </a:cubicBezTo>
                    <a:cubicBezTo>
                      <a:pt x="16" y="9"/>
                      <a:pt x="16" y="9"/>
                      <a:pt x="1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2" name="Freeform 45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5" y="2140"/>
                <a:ext cx="8" cy="35"/>
              </a:xfrm>
              <a:custGeom>
                <a:avLst/>
                <a:gdLst>
                  <a:gd name="T0" fmla="*/ 1 w 3"/>
                  <a:gd name="T1" fmla="*/ 14 h 14"/>
                  <a:gd name="T2" fmla="*/ 1 w 3"/>
                  <a:gd name="T3" fmla="*/ 14 h 14"/>
                  <a:gd name="T4" fmla="*/ 0 w 3"/>
                  <a:gd name="T5" fmla="*/ 13 h 14"/>
                  <a:gd name="T6" fmla="*/ 1 w 3"/>
                  <a:gd name="T7" fmla="*/ 1 h 14"/>
                  <a:gd name="T8" fmla="*/ 1 w 3"/>
                  <a:gd name="T9" fmla="*/ 0 h 14"/>
                  <a:gd name="T10" fmla="*/ 2 w 3"/>
                  <a:gd name="T11" fmla="*/ 1 h 14"/>
                  <a:gd name="T12" fmla="*/ 1 w 3"/>
                  <a:gd name="T13" fmla="*/ 13 h 14"/>
                  <a:gd name="T14" fmla="*/ 1 w 3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4"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0" y="13"/>
                      <a:pt x="0" y="13"/>
                    </a:cubicBezTo>
                    <a:cubicBezTo>
                      <a:pt x="2" y="10"/>
                      <a:pt x="2" y="5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3" y="5"/>
                      <a:pt x="3" y="10"/>
                      <a:pt x="1" y="13"/>
                    </a:cubicBezTo>
                    <a:cubicBezTo>
                      <a:pt x="1" y="14"/>
                      <a:pt x="1" y="14"/>
                      <a:pt x="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Freeform 45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8" y="2178"/>
                <a:ext cx="27" cy="20"/>
              </a:xfrm>
              <a:custGeom>
                <a:avLst/>
                <a:gdLst>
                  <a:gd name="T0" fmla="*/ 1 w 11"/>
                  <a:gd name="T1" fmla="*/ 8 h 8"/>
                  <a:gd name="T2" fmla="*/ 0 w 11"/>
                  <a:gd name="T3" fmla="*/ 8 h 8"/>
                  <a:gd name="T4" fmla="*/ 1 w 11"/>
                  <a:gd name="T5" fmla="*/ 7 h 8"/>
                  <a:gd name="T6" fmla="*/ 11 w 11"/>
                  <a:gd name="T7" fmla="*/ 0 h 8"/>
                  <a:gd name="T8" fmla="*/ 11 w 11"/>
                  <a:gd name="T9" fmla="*/ 0 h 8"/>
                  <a:gd name="T10" fmla="*/ 11 w 11"/>
                  <a:gd name="T11" fmla="*/ 1 h 8"/>
                  <a:gd name="T12" fmla="*/ 1 w 11"/>
                  <a:gd name="T13" fmla="*/ 8 h 8"/>
                  <a:gd name="T14" fmla="*/ 1 w 11"/>
                  <a:gd name="T1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">
                    <a:moveTo>
                      <a:pt x="1" y="8"/>
                    </a:moveTo>
                    <a:cubicBezTo>
                      <a:pt x="1" y="8"/>
                      <a:pt x="1" y="8"/>
                      <a:pt x="0" y="8"/>
                    </a:cubicBezTo>
                    <a:cubicBezTo>
                      <a:pt x="0" y="7"/>
                      <a:pt x="0" y="7"/>
                      <a:pt x="1" y="7"/>
                    </a:cubicBezTo>
                    <a:cubicBezTo>
                      <a:pt x="6" y="5"/>
                      <a:pt x="9" y="2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0"/>
                      <a:pt x="11" y="0"/>
                      <a:pt x="11" y="1"/>
                    </a:cubicBezTo>
                    <a:cubicBezTo>
                      <a:pt x="10" y="3"/>
                      <a:pt x="6" y="6"/>
                      <a:pt x="1" y="8"/>
                    </a:cubicBezTo>
                    <a:cubicBezTo>
                      <a:pt x="1" y="8"/>
                      <a:pt x="1" y="8"/>
                      <a:pt x="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Freeform 45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82" y="2110"/>
                <a:ext cx="71" cy="90"/>
              </a:xfrm>
              <a:custGeom>
                <a:avLst/>
                <a:gdLst>
                  <a:gd name="T0" fmla="*/ 23 w 28"/>
                  <a:gd name="T1" fmla="*/ 36 h 36"/>
                  <a:gd name="T2" fmla="*/ 8 w 28"/>
                  <a:gd name="T3" fmla="*/ 31 h 36"/>
                  <a:gd name="T4" fmla="*/ 6 w 28"/>
                  <a:gd name="T5" fmla="*/ 9 h 36"/>
                  <a:gd name="T6" fmla="*/ 23 w 28"/>
                  <a:gd name="T7" fmla="*/ 0 h 36"/>
                  <a:gd name="T8" fmla="*/ 23 w 28"/>
                  <a:gd name="T9" fmla="*/ 1 h 36"/>
                  <a:gd name="T10" fmla="*/ 23 w 28"/>
                  <a:gd name="T11" fmla="*/ 1 h 36"/>
                  <a:gd name="T12" fmla="*/ 6 w 28"/>
                  <a:gd name="T13" fmla="*/ 10 h 36"/>
                  <a:gd name="T14" fmla="*/ 9 w 28"/>
                  <a:gd name="T15" fmla="*/ 30 h 36"/>
                  <a:gd name="T16" fmla="*/ 28 w 28"/>
                  <a:gd name="T17" fmla="*/ 35 h 36"/>
                  <a:gd name="T18" fmla="*/ 28 w 28"/>
                  <a:gd name="T19" fmla="*/ 35 h 36"/>
                  <a:gd name="T20" fmla="*/ 28 w 28"/>
                  <a:gd name="T21" fmla="*/ 36 h 36"/>
                  <a:gd name="T22" fmla="*/ 23 w 28"/>
                  <a:gd name="T2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" h="36">
                    <a:moveTo>
                      <a:pt x="23" y="36"/>
                    </a:moveTo>
                    <a:cubicBezTo>
                      <a:pt x="19" y="36"/>
                      <a:pt x="13" y="35"/>
                      <a:pt x="8" y="31"/>
                    </a:cubicBezTo>
                    <a:cubicBezTo>
                      <a:pt x="3" y="27"/>
                      <a:pt x="0" y="17"/>
                      <a:pt x="6" y="9"/>
                    </a:cubicBezTo>
                    <a:cubicBezTo>
                      <a:pt x="9" y="4"/>
                      <a:pt x="15" y="1"/>
                      <a:pt x="23" y="0"/>
                    </a:cubicBezTo>
                    <a:cubicBezTo>
                      <a:pt x="23" y="0"/>
                      <a:pt x="23" y="0"/>
                      <a:pt x="23" y="1"/>
                    </a:cubicBezTo>
                    <a:cubicBezTo>
                      <a:pt x="23" y="1"/>
                      <a:pt x="23" y="1"/>
                      <a:pt x="23" y="1"/>
                    </a:cubicBezTo>
                    <a:cubicBezTo>
                      <a:pt x="16" y="2"/>
                      <a:pt x="10" y="5"/>
                      <a:pt x="6" y="10"/>
                    </a:cubicBezTo>
                    <a:cubicBezTo>
                      <a:pt x="1" y="17"/>
                      <a:pt x="4" y="26"/>
                      <a:pt x="9" y="30"/>
                    </a:cubicBezTo>
                    <a:cubicBezTo>
                      <a:pt x="16" y="36"/>
                      <a:pt x="23" y="36"/>
                      <a:pt x="28" y="35"/>
                    </a:cubicBezTo>
                    <a:cubicBezTo>
                      <a:pt x="28" y="35"/>
                      <a:pt x="28" y="35"/>
                      <a:pt x="28" y="35"/>
                    </a:cubicBezTo>
                    <a:cubicBezTo>
                      <a:pt x="28" y="35"/>
                      <a:pt x="28" y="36"/>
                      <a:pt x="28" y="36"/>
                    </a:cubicBezTo>
                    <a:cubicBezTo>
                      <a:pt x="27" y="36"/>
                      <a:pt x="25" y="36"/>
                      <a:pt x="23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Freeform 45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8" y="2188"/>
                <a:ext cx="27" cy="22"/>
              </a:xfrm>
              <a:custGeom>
                <a:avLst/>
                <a:gdLst>
                  <a:gd name="T0" fmla="*/ 0 w 11"/>
                  <a:gd name="T1" fmla="*/ 9 h 9"/>
                  <a:gd name="T2" fmla="*/ 0 w 11"/>
                  <a:gd name="T3" fmla="*/ 9 h 9"/>
                  <a:gd name="T4" fmla="*/ 0 w 11"/>
                  <a:gd name="T5" fmla="*/ 8 h 9"/>
                  <a:gd name="T6" fmla="*/ 10 w 11"/>
                  <a:gd name="T7" fmla="*/ 1 h 9"/>
                  <a:gd name="T8" fmla="*/ 10 w 11"/>
                  <a:gd name="T9" fmla="*/ 0 h 9"/>
                  <a:gd name="T10" fmla="*/ 11 w 11"/>
                  <a:gd name="T11" fmla="*/ 1 h 9"/>
                  <a:gd name="T12" fmla="*/ 1 w 11"/>
                  <a:gd name="T13" fmla="*/ 9 h 9"/>
                  <a:gd name="T14" fmla="*/ 0 w 11"/>
                  <a:gd name="T1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"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5" y="7"/>
                      <a:pt x="8" y="4"/>
                      <a:pt x="10" y="1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1" y="0"/>
                      <a:pt x="11" y="1"/>
                      <a:pt x="11" y="1"/>
                    </a:cubicBezTo>
                    <a:cubicBezTo>
                      <a:pt x="9" y="4"/>
                      <a:pt x="5" y="7"/>
                      <a:pt x="1" y="9"/>
                    </a:cubicBezTo>
                    <a:cubicBezTo>
                      <a:pt x="0" y="9"/>
                      <a:pt x="0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Freeform 45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85" y="2155"/>
                <a:ext cx="70" cy="58"/>
              </a:xfrm>
              <a:custGeom>
                <a:avLst/>
                <a:gdLst>
                  <a:gd name="T0" fmla="*/ 21 w 28"/>
                  <a:gd name="T1" fmla="*/ 23 h 23"/>
                  <a:gd name="T2" fmla="*/ 7 w 28"/>
                  <a:gd name="T3" fmla="*/ 17 h 23"/>
                  <a:gd name="T4" fmla="*/ 2 w 28"/>
                  <a:gd name="T5" fmla="*/ 0 h 23"/>
                  <a:gd name="T6" fmla="*/ 2 w 28"/>
                  <a:gd name="T7" fmla="*/ 0 h 23"/>
                  <a:gd name="T8" fmla="*/ 3 w 28"/>
                  <a:gd name="T9" fmla="*/ 1 h 23"/>
                  <a:gd name="T10" fmla="*/ 7 w 28"/>
                  <a:gd name="T11" fmla="*/ 17 h 23"/>
                  <a:gd name="T12" fmla="*/ 27 w 28"/>
                  <a:gd name="T13" fmla="*/ 22 h 23"/>
                  <a:gd name="T14" fmla="*/ 27 w 28"/>
                  <a:gd name="T15" fmla="*/ 22 h 23"/>
                  <a:gd name="T16" fmla="*/ 27 w 28"/>
                  <a:gd name="T17" fmla="*/ 23 h 23"/>
                  <a:gd name="T18" fmla="*/ 21 w 28"/>
                  <a:gd name="T1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" h="23">
                    <a:moveTo>
                      <a:pt x="21" y="23"/>
                    </a:moveTo>
                    <a:cubicBezTo>
                      <a:pt x="15" y="23"/>
                      <a:pt x="11" y="21"/>
                      <a:pt x="7" y="17"/>
                    </a:cubicBezTo>
                    <a:cubicBezTo>
                      <a:pt x="2" y="13"/>
                      <a:pt x="0" y="6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1" y="6"/>
                      <a:pt x="3" y="12"/>
                      <a:pt x="7" y="17"/>
                    </a:cubicBezTo>
                    <a:cubicBezTo>
                      <a:pt x="12" y="22"/>
                      <a:pt x="19" y="23"/>
                      <a:pt x="27" y="22"/>
                    </a:cubicBezTo>
                    <a:cubicBezTo>
                      <a:pt x="27" y="22"/>
                      <a:pt x="27" y="22"/>
                      <a:pt x="27" y="22"/>
                    </a:cubicBezTo>
                    <a:cubicBezTo>
                      <a:pt x="28" y="22"/>
                      <a:pt x="27" y="23"/>
                      <a:pt x="27" y="23"/>
                    </a:cubicBezTo>
                    <a:cubicBezTo>
                      <a:pt x="25" y="23"/>
                      <a:pt x="23" y="23"/>
                      <a:pt x="2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Freeform 45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2" y="2140"/>
                <a:ext cx="48" cy="17"/>
              </a:xfrm>
              <a:custGeom>
                <a:avLst/>
                <a:gdLst>
                  <a:gd name="T0" fmla="*/ 0 w 19"/>
                  <a:gd name="T1" fmla="*/ 7 h 7"/>
                  <a:gd name="T2" fmla="*/ 0 w 19"/>
                  <a:gd name="T3" fmla="*/ 7 h 7"/>
                  <a:gd name="T4" fmla="*/ 0 w 19"/>
                  <a:gd name="T5" fmla="*/ 7 h 7"/>
                  <a:gd name="T6" fmla="*/ 0 w 19"/>
                  <a:gd name="T7" fmla="*/ 7 h 7"/>
                  <a:gd name="T8" fmla="*/ 8 w 19"/>
                  <a:gd name="T9" fmla="*/ 4 h 7"/>
                  <a:gd name="T10" fmla="*/ 18 w 19"/>
                  <a:gd name="T11" fmla="*/ 0 h 7"/>
                  <a:gd name="T12" fmla="*/ 19 w 19"/>
                  <a:gd name="T13" fmla="*/ 1 h 7"/>
                  <a:gd name="T14" fmla="*/ 19 w 19"/>
                  <a:gd name="T15" fmla="*/ 1 h 7"/>
                  <a:gd name="T16" fmla="*/ 8 w 19"/>
                  <a:gd name="T17" fmla="*/ 5 h 7"/>
                  <a:gd name="T18" fmla="*/ 0 w 19"/>
                  <a:gd name="T1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7"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1" y="7"/>
                      <a:pt x="5" y="5"/>
                      <a:pt x="8" y="4"/>
                    </a:cubicBezTo>
                    <a:cubicBezTo>
                      <a:pt x="11" y="3"/>
                      <a:pt x="16" y="1"/>
                      <a:pt x="18" y="0"/>
                    </a:cubicBezTo>
                    <a:cubicBezTo>
                      <a:pt x="19" y="0"/>
                      <a:pt x="19" y="1"/>
                      <a:pt x="19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6" y="2"/>
                      <a:pt x="12" y="4"/>
                      <a:pt x="8" y="5"/>
                    </a:cubicBezTo>
                    <a:cubicBezTo>
                      <a:pt x="4" y="7"/>
                      <a:pt x="1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Freeform 45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0" y="2107"/>
                <a:ext cx="8" cy="45"/>
              </a:xfrm>
              <a:custGeom>
                <a:avLst/>
                <a:gdLst>
                  <a:gd name="T0" fmla="*/ 1 w 3"/>
                  <a:gd name="T1" fmla="*/ 18 h 18"/>
                  <a:gd name="T2" fmla="*/ 0 w 3"/>
                  <a:gd name="T3" fmla="*/ 18 h 18"/>
                  <a:gd name="T4" fmla="*/ 2 w 3"/>
                  <a:gd name="T5" fmla="*/ 6 h 18"/>
                  <a:gd name="T6" fmla="*/ 3 w 3"/>
                  <a:gd name="T7" fmla="*/ 0 h 18"/>
                  <a:gd name="T8" fmla="*/ 3 w 3"/>
                  <a:gd name="T9" fmla="*/ 0 h 18"/>
                  <a:gd name="T10" fmla="*/ 3 w 3"/>
                  <a:gd name="T11" fmla="*/ 0 h 18"/>
                  <a:gd name="T12" fmla="*/ 3 w 3"/>
                  <a:gd name="T13" fmla="*/ 6 h 18"/>
                  <a:gd name="T14" fmla="*/ 1 w 3"/>
                  <a:gd name="T15" fmla="*/ 18 h 18"/>
                  <a:gd name="T16" fmla="*/ 1 w 3"/>
                  <a:gd name="T1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8">
                    <a:moveTo>
                      <a:pt x="1" y="18"/>
                    </a:moveTo>
                    <a:cubicBezTo>
                      <a:pt x="1" y="18"/>
                      <a:pt x="0" y="18"/>
                      <a:pt x="0" y="18"/>
                    </a:cubicBezTo>
                    <a:cubicBezTo>
                      <a:pt x="1" y="13"/>
                      <a:pt x="1" y="10"/>
                      <a:pt x="2" y="6"/>
                    </a:cubicBezTo>
                    <a:cubicBezTo>
                      <a:pt x="2" y="4"/>
                      <a:pt x="2" y="3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3"/>
                      <a:pt x="3" y="5"/>
                      <a:pt x="3" y="6"/>
                    </a:cubicBezTo>
                    <a:cubicBezTo>
                      <a:pt x="2" y="10"/>
                      <a:pt x="2" y="14"/>
                      <a:pt x="1" y="18"/>
                    </a:cubicBezTo>
                    <a:cubicBezTo>
                      <a:pt x="1" y="18"/>
                      <a:pt x="1" y="18"/>
                      <a:pt x="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Freeform 45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7" y="2157"/>
                <a:ext cx="48" cy="23"/>
              </a:xfrm>
              <a:custGeom>
                <a:avLst/>
                <a:gdLst>
                  <a:gd name="T0" fmla="*/ 19 w 19"/>
                  <a:gd name="T1" fmla="*/ 9 h 9"/>
                  <a:gd name="T2" fmla="*/ 19 w 19"/>
                  <a:gd name="T3" fmla="*/ 9 h 9"/>
                  <a:gd name="T4" fmla="*/ 16 w 19"/>
                  <a:gd name="T5" fmla="*/ 7 h 9"/>
                  <a:gd name="T6" fmla="*/ 1 w 19"/>
                  <a:gd name="T7" fmla="*/ 1 h 9"/>
                  <a:gd name="T8" fmla="*/ 0 w 19"/>
                  <a:gd name="T9" fmla="*/ 0 h 9"/>
                  <a:gd name="T10" fmla="*/ 1 w 19"/>
                  <a:gd name="T11" fmla="*/ 0 h 9"/>
                  <a:gd name="T12" fmla="*/ 16 w 19"/>
                  <a:gd name="T13" fmla="*/ 7 h 9"/>
                  <a:gd name="T14" fmla="*/ 19 w 19"/>
                  <a:gd name="T15" fmla="*/ 8 h 9"/>
                  <a:gd name="T16" fmla="*/ 19 w 19"/>
                  <a:gd name="T17" fmla="*/ 8 h 9"/>
                  <a:gd name="T18" fmla="*/ 19 w 19"/>
                  <a:gd name="T19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9">
                    <a:moveTo>
                      <a:pt x="19" y="9"/>
                    </a:moveTo>
                    <a:cubicBezTo>
                      <a:pt x="19" y="9"/>
                      <a:pt x="19" y="9"/>
                      <a:pt x="19" y="9"/>
                    </a:cubicBezTo>
                    <a:cubicBezTo>
                      <a:pt x="18" y="9"/>
                      <a:pt x="17" y="8"/>
                      <a:pt x="16" y="7"/>
                    </a:cubicBezTo>
                    <a:cubicBezTo>
                      <a:pt x="11" y="5"/>
                      <a:pt x="2" y="2"/>
                      <a:pt x="1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3" y="1"/>
                      <a:pt x="11" y="5"/>
                      <a:pt x="16" y="7"/>
                    </a:cubicBezTo>
                    <a:cubicBezTo>
                      <a:pt x="17" y="7"/>
                      <a:pt x="19" y="8"/>
                      <a:pt x="19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9"/>
                      <a:pt x="19" y="9"/>
                      <a:pt x="1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Freeform 46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7" y="2157"/>
                <a:ext cx="18" cy="43"/>
              </a:xfrm>
              <a:custGeom>
                <a:avLst/>
                <a:gdLst>
                  <a:gd name="T0" fmla="*/ 6 w 7"/>
                  <a:gd name="T1" fmla="*/ 17 h 17"/>
                  <a:gd name="T2" fmla="*/ 6 w 7"/>
                  <a:gd name="T3" fmla="*/ 16 h 17"/>
                  <a:gd name="T4" fmla="*/ 0 w 7"/>
                  <a:gd name="T5" fmla="*/ 1 h 17"/>
                  <a:gd name="T6" fmla="*/ 0 w 7"/>
                  <a:gd name="T7" fmla="*/ 0 h 17"/>
                  <a:gd name="T8" fmla="*/ 1 w 7"/>
                  <a:gd name="T9" fmla="*/ 0 h 17"/>
                  <a:gd name="T10" fmla="*/ 6 w 7"/>
                  <a:gd name="T11" fmla="*/ 16 h 17"/>
                  <a:gd name="T12" fmla="*/ 6 w 7"/>
                  <a:gd name="T13" fmla="*/ 16 h 17"/>
                  <a:gd name="T14" fmla="*/ 6 w 7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7">
                    <a:moveTo>
                      <a:pt x="6" y="17"/>
                    </a:moveTo>
                    <a:cubicBezTo>
                      <a:pt x="6" y="17"/>
                      <a:pt x="6" y="16"/>
                      <a:pt x="6" y="16"/>
                    </a:cubicBezTo>
                    <a:cubicBezTo>
                      <a:pt x="4" y="13"/>
                      <a:pt x="1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5" y="12"/>
                      <a:pt x="6" y="16"/>
                    </a:cubicBezTo>
                    <a:cubicBezTo>
                      <a:pt x="7" y="16"/>
                      <a:pt x="6" y="16"/>
                      <a:pt x="6" y="16"/>
                    </a:cubicBezTo>
                    <a:cubicBezTo>
                      <a:pt x="6" y="17"/>
                      <a:pt x="6" y="17"/>
                      <a:pt x="6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Freeform 46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7" y="2110"/>
                <a:ext cx="3" cy="50"/>
              </a:xfrm>
              <a:custGeom>
                <a:avLst/>
                <a:gdLst>
                  <a:gd name="T0" fmla="*/ 1 w 1"/>
                  <a:gd name="T1" fmla="*/ 20 h 20"/>
                  <a:gd name="T2" fmla="*/ 0 w 1"/>
                  <a:gd name="T3" fmla="*/ 19 h 20"/>
                  <a:gd name="T4" fmla="*/ 0 w 1"/>
                  <a:gd name="T5" fmla="*/ 1 h 20"/>
                  <a:gd name="T6" fmla="*/ 1 w 1"/>
                  <a:gd name="T7" fmla="*/ 0 h 20"/>
                  <a:gd name="T8" fmla="*/ 1 w 1"/>
                  <a:gd name="T9" fmla="*/ 1 h 20"/>
                  <a:gd name="T10" fmla="*/ 1 w 1"/>
                  <a:gd name="T11" fmla="*/ 19 h 20"/>
                  <a:gd name="T12" fmla="*/ 1 w 1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20">
                    <a:moveTo>
                      <a:pt x="1" y="20"/>
                    </a:moveTo>
                    <a:cubicBezTo>
                      <a:pt x="0" y="20"/>
                      <a:pt x="0" y="19"/>
                      <a:pt x="0" y="19"/>
                    </a:cubicBezTo>
                    <a:cubicBezTo>
                      <a:pt x="0" y="17"/>
                      <a:pt x="0" y="2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2"/>
                      <a:pt x="1" y="17"/>
                      <a:pt x="1" y="19"/>
                    </a:cubicBezTo>
                    <a:cubicBezTo>
                      <a:pt x="1" y="19"/>
                      <a:pt x="1" y="20"/>
                      <a:pt x="1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2" name="Freeform 46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0" y="2127"/>
                <a:ext cx="48" cy="30"/>
              </a:xfrm>
              <a:custGeom>
                <a:avLst/>
                <a:gdLst>
                  <a:gd name="T0" fmla="*/ 4 w 19"/>
                  <a:gd name="T1" fmla="*/ 12 h 12"/>
                  <a:gd name="T2" fmla="*/ 4 w 19"/>
                  <a:gd name="T3" fmla="*/ 11 h 12"/>
                  <a:gd name="T4" fmla="*/ 4 w 19"/>
                  <a:gd name="T5" fmla="*/ 11 h 12"/>
                  <a:gd name="T6" fmla="*/ 15 w 19"/>
                  <a:gd name="T7" fmla="*/ 6 h 12"/>
                  <a:gd name="T8" fmla="*/ 17 w 19"/>
                  <a:gd name="T9" fmla="*/ 4 h 12"/>
                  <a:gd name="T10" fmla="*/ 18 w 19"/>
                  <a:gd name="T11" fmla="*/ 1 h 12"/>
                  <a:gd name="T12" fmla="*/ 18 w 19"/>
                  <a:gd name="T13" fmla="*/ 1 h 12"/>
                  <a:gd name="T14" fmla="*/ 3 w 19"/>
                  <a:gd name="T15" fmla="*/ 9 h 12"/>
                  <a:gd name="T16" fmla="*/ 1 w 19"/>
                  <a:gd name="T17" fmla="*/ 10 h 12"/>
                  <a:gd name="T18" fmla="*/ 1 w 19"/>
                  <a:gd name="T19" fmla="*/ 10 h 12"/>
                  <a:gd name="T20" fmla="*/ 1 w 19"/>
                  <a:gd name="T21" fmla="*/ 10 h 12"/>
                  <a:gd name="T22" fmla="*/ 3 w 19"/>
                  <a:gd name="T23" fmla="*/ 8 h 12"/>
                  <a:gd name="T24" fmla="*/ 19 w 19"/>
                  <a:gd name="T25" fmla="*/ 0 h 12"/>
                  <a:gd name="T26" fmla="*/ 19 w 19"/>
                  <a:gd name="T27" fmla="*/ 0 h 12"/>
                  <a:gd name="T28" fmla="*/ 19 w 19"/>
                  <a:gd name="T29" fmla="*/ 0 h 12"/>
                  <a:gd name="T30" fmla="*/ 19 w 19"/>
                  <a:gd name="T31" fmla="*/ 2 h 12"/>
                  <a:gd name="T32" fmla="*/ 18 w 19"/>
                  <a:gd name="T33" fmla="*/ 5 h 12"/>
                  <a:gd name="T34" fmla="*/ 18 w 19"/>
                  <a:gd name="T35" fmla="*/ 5 h 12"/>
                  <a:gd name="T36" fmla="*/ 16 w 19"/>
                  <a:gd name="T37" fmla="*/ 6 h 12"/>
                  <a:gd name="T38" fmla="*/ 4 w 19"/>
                  <a:gd name="T39" fmla="*/ 11 h 12"/>
                  <a:gd name="T40" fmla="*/ 4 w 19"/>
                  <a:gd name="T41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9" h="12">
                    <a:moveTo>
                      <a:pt x="4" y="12"/>
                    </a:moveTo>
                    <a:cubicBezTo>
                      <a:pt x="4" y="12"/>
                      <a:pt x="4" y="11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7" y="9"/>
                      <a:pt x="12" y="7"/>
                      <a:pt x="15" y="6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8" y="3"/>
                      <a:pt x="18" y="2"/>
                      <a:pt x="18" y="1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4" y="3"/>
                      <a:pt x="7" y="7"/>
                      <a:pt x="3" y="9"/>
                    </a:cubicBezTo>
                    <a:cubicBezTo>
                      <a:pt x="1" y="11"/>
                      <a:pt x="1" y="11"/>
                      <a:pt x="1" y="10"/>
                    </a:cubicBezTo>
                    <a:cubicBezTo>
                      <a:pt x="1" y="10"/>
                      <a:pt x="0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9"/>
                      <a:pt x="2" y="9"/>
                      <a:pt x="3" y="8"/>
                    </a:cubicBezTo>
                    <a:cubicBezTo>
                      <a:pt x="7" y="6"/>
                      <a:pt x="14" y="2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1"/>
                      <a:pt x="19" y="1"/>
                      <a:pt x="19" y="2"/>
                    </a:cubicBezTo>
                    <a:cubicBezTo>
                      <a:pt x="19" y="3"/>
                      <a:pt x="19" y="4"/>
                      <a:pt x="18" y="5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2" y="8"/>
                      <a:pt x="8" y="10"/>
                      <a:pt x="4" y="11"/>
                    </a:cubicBezTo>
                    <a:cubicBezTo>
                      <a:pt x="4" y="11"/>
                      <a:pt x="4" y="12"/>
                      <a:pt x="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3" name="Freeform 46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0" y="2198"/>
                <a:ext cx="5" cy="12"/>
              </a:xfrm>
              <a:custGeom>
                <a:avLst/>
                <a:gdLst>
                  <a:gd name="T0" fmla="*/ 1 w 2"/>
                  <a:gd name="T1" fmla="*/ 5 h 5"/>
                  <a:gd name="T2" fmla="*/ 1 w 2"/>
                  <a:gd name="T3" fmla="*/ 5 h 5"/>
                  <a:gd name="T4" fmla="*/ 0 w 2"/>
                  <a:gd name="T5" fmla="*/ 5 h 5"/>
                  <a:gd name="T6" fmla="*/ 1 w 2"/>
                  <a:gd name="T7" fmla="*/ 0 h 5"/>
                  <a:gd name="T8" fmla="*/ 1 w 2"/>
                  <a:gd name="T9" fmla="*/ 0 h 5"/>
                  <a:gd name="T10" fmla="*/ 2 w 2"/>
                  <a:gd name="T11" fmla="*/ 0 h 5"/>
                  <a:gd name="T12" fmla="*/ 1 w 2"/>
                  <a:gd name="T13" fmla="*/ 5 h 5"/>
                  <a:gd name="T14" fmla="*/ 1 w 2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1" y="3"/>
                      <a:pt x="1" y="2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2"/>
                      <a:pt x="2" y="3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4" name="Freeform 46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0" y="2157"/>
                <a:ext cx="20" cy="53"/>
              </a:xfrm>
              <a:custGeom>
                <a:avLst/>
                <a:gdLst>
                  <a:gd name="T0" fmla="*/ 7 w 8"/>
                  <a:gd name="T1" fmla="*/ 21 h 21"/>
                  <a:gd name="T2" fmla="*/ 7 w 8"/>
                  <a:gd name="T3" fmla="*/ 21 h 21"/>
                  <a:gd name="T4" fmla="*/ 6 w 8"/>
                  <a:gd name="T5" fmla="*/ 20 h 21"/>
                  <a:gd name="T6" fmla="*/ 5 w 8"/>
                  <a:gd name="T7" fmla="*/ 18 h 21"/>
                  <a:gd name="T8" fmla="*/ 5 w 8"/>
                  <a:gd name="T9" fmla="*/ 18 h 21"/>
                  <a:gd name="T10" fmla="*/ 6 w 8"/>
                  <a:gd name="T11" fmla="*/ 18 h 21"/>
                  <a:gd name="T12" fmla="*/ 7 w 8"/>
                  <a:gd name="T13" fmla="*/ 19 h 21"/>
                  <a:gd name="T14" fmla="*/ 7 w 8"/>
                  <a:gd name="T15" fmla="*/ 20 h 21"/>
                  <a:gd name="T16" fmla="*/ 7 w 8"/>
                  <a:gd name="T17" fmla="*/ 18 h 21"/>
                  <a:gd name="T18" fmla="*/ 7 w 8"/>
                  <a:gd name="T19" fmla="*/ 15 h 21"/>
                  <a:gd name="T20" fmla="*/ 4 w 8"/>
                  <a:gd name="T21" fmla="*/ 9 h 21"/>
                  <a:gd name="T22" fmla="*/ 0 w 8"/>
                  <a:gd name="T23" fmla="*/ 1 h 21"/>
                  <a:gd name="T24" fmla="*/ 0 w 8"/>
                  <a:gd name="T25" fmla="*/ 0 h 21"/>
                  <a:gd name="T26" fmla="*/ 1 w 8"/>
                  <a:gd name="T27" fmla="*/ 0 h 21"/>
                  <a:gd name="T28" fmla="*/ 5 w 8"/>
                  <a:gd name="T29" fmla="*/ 9 h 21"/>
                  <a:gd name="T30" fmla="*/ 8 w 8"/>
                  <a:gd name="T31" fmla="*/ 15 h 21"/>
                  <a:gd name="T32" fmla="*/ 8 w 8"/>
                  <a:gd name="T33" fmla="*/ 19 h 21"/>
                  <a:gd name="T34" fmla="*/ 8 w 8"/>
                  <a:gd name="T35" fmla="*/ 21 h 21"/>
                  <a:gd name="T36" fmla="*/ 8 w 8"/>
                  <a:gd name="T37" fmla="*/ 21 h 21"/>
                  <a:gd name="T38" fmla="*/ 7 w 8"/>
                  <a:gd name="T3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" h="21">
                    <a:moveTo>
                      <a:pt x="7" y="21"/>
                    </a:move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6" y="20"/>
                      <a:pt x="6" y="20"/>
                    </a:cubicBezTo>
                    <a:cubicBezTo>
                      <a:pt x="6" y="19"/>
                      <a:pt x="5" y="19"/>
                      <a:pt x="5" y="18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7"/>
                      <a:pt x="5" y="17"/>
                      <a:pt x="6" y="18"/>
                    </a:cubicBezTo>
                    <a:cubicBezTo>
                      <a:pt x="6" y="18"/>
                      <a:pt x="6" y="19"/>
                      <a:pt x="7" y="19"/>
                    </a:cubicBezTo>
                    <a:cubicBezTo>
                      <a:pt x="7" y="19"/>
                      <a:pt x="7" y="19"/>
                      <a:pt x="7" y="20"/>
                    </a:cubicBezTo>
                    <a:cubicBezTo>
                      <a:pt x="7" y="19"/>
                      <a:pt x="7" y="19"/>
                      <a:pt x="7" y="18"/>
                    </a:cubicBezTo>
                    <a:cubicBezTo>
                      <a:pt x="7" y="17"/>
                      <a:pt x="7" y="16"/>
                      <a:pt x="7" y="15"/>
                    </a:cubicBezTo>
                    <a:cubicBezTo>
                      <a:pt x="7" y="15"/>
                      <a:pt x="6" y="12"/>
                      <a:pt x="4" y="9"/>
                    </a:cubicBezTo>
                    <a:cubicBezTo>
                      <a:pt x="3" y="6"/>
                      <a:pt x="1" y="3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2"/>
                      <a:pt x="3" y="6"/>
                      <a:pt x="5" y="9"/>
                    </a:cubicBezTo>
                    <a:cubicBezTo>
                      <a:pt x="7" y="13"/>
                      <a:pt x="8" y="15"/>
                      <a:pt x="8" y="15"/>
                    </a:cubicBezTo>
                    <a:cubicBezTo>
                      <a:pt x="8" y="15"/>
                      <a:pt x="8" y="17"/>
                      <a:pt x="8" y="19"/>
                    </a:cubicBezTo>
                    <a:cubicBezTo>
                      <a:pt x="8" y="19"/>
                      <a:pt x="8" y="20"/>
                      <a:pt x="8" y="21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7" y="21"/>
                      <a:pt x="7" y="21"/>
                      <a:pt x="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Freeform 46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2" y="2157"/>
                <a:ext cx="46" cy="18"/>
              </a:xfrm>
              <a:custGeom>
                <a:avLst/>
                <a:gdLst>
                  <a:gd name="T0" fmla="*/ 18 w 18"/>
                  <a:gd name="T1" fmla="*/ 7 h 7"/>
                  <a:gd name="T2" fmla="*/ 18 w 18"/>
                  <a:gd name="T3" fmla="*/ 7 h 7"/>
                  <a:gd name="T4" fmla="*/ 13 w 18"/>
                  <a:gd name="T5" fmla="*/ 5 h 7"/>
                  <a:gd name="T6" fmla="*/ 0 w 18"/>
                  <a:gd name="T7" fmla="*/ 0 h 7"/>
                  <a:gd name="T8" fmla="*/ 0 w 18"/>
                  <a:gd name="T9" fmla="*/ 0 h 7"/>
                  <a:gd name="T10" fmla="*/ 0 w 18"/>
                  <a:gd name="T11" fmla="*/ 0 h 7"/>
                  <a:gd name="T12" fmla="*/ 13 w 18"/>
                  <a:gd name="T13" fmla="*/ 4 h 7"/>
                  <a:gd name="T14" fmla="*/ 18 w 18"/>
                  <a:gd name="T15" fmla="*/ 6 h 7"/>
                  <a:gd name="T16" fmla="*/ 18 w 18"/>
                  <a:gd name="T17" fmla="*/ 6 h 7"/>
                  <a:gd name="T18" fmla="*/ 18 w 18"/>
                  <a:gd name="T1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7">
                    <a:moveTo>
                      <a:pt x="18" y="7"/>
                    </a:moveTo>
                    <a:cubicBezTo>
                      <a:pt x="18" y="7"/>
                      <a:pt x="18" y="7"/>
                      <a:pt x="18" y="7"/>
                    </a:cubicBezTo>
                    <a:cubicBezTo>
                      <a:pt x="16" y="6"/>
                      <a:pt x="15" y="6"/>
                      <a:pt x="13" y="5"/>
                    </a:cubicBezTo>
                    <a:cubicBezTo>
                      <a:pt x="8" y="3"/>
                      <a:pt x="2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9" y="3"/>
                      <a:pt x="13" y="4"/>
                    </a:cubicBezTo>
                    <a:cubicBezTo>
                      <a:pt x="15" y="5"/>
                      <a:pt x="17" y="5"/>
                      <a:pt x="18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8" y="6"/>
                      <a:pt x="18" y="7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Freeform 46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3" y="2178"/>
                <a:ext cx="2" cy="12"/>
              </a:xfrm>
              <a:custGeom>
                <a:avLst/>
                <a:gdLst>
                  <a:gd name="T0" fmla="*/ 0 w 1"/>
                  <a:gd name="T1" fmla="*/ 5 h 5"/>
                  <a:gd name="T2" fmla="*/ 0 w 1"/>
                  <a:gd name="T3" fmla="*/ 5 h 5"/>
                  <a:gd name="T4" fmla="*/ 0 w 1"/>
                  <a:gd name="T5" fmla="*/ 5 h 5"/>
                  <a:gd name="T6" fmla="*/ 0 w 1"/>
                  <a:gd name="T7" fmla="*/ 2 h 5"/>
                  <a:gd name="T8" fmla="*/ 0 w 1"/>
                  <a:gd name="T9" fmla="*/ 0 h 5"/>
                  <a:gd name="T10" fmla="*/ 1 w 1"/>
                  <a:gd name="T11" fmla="*/ 0 h 5"/>
                  <a:gd name="T12" fmla="*/ 1 w 1"/>
                  <a:gd name="T13" fmla="*/ 0 h 5"/>
                  <a:gd name="T14" fmla="*/ 1 w 1"/>
                  <a:gd name="T15" fmla="*/ 2 h 5"/>
                  <a:gd name="T16" fmla="*/ 0 w 1"/>
                  <a:gd name="T17" fmla="*/ 5 h 5"/>
                  <a:gd name="T18" fmla="*/ 0 w 1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5"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5"/>
                      <a:pt x="1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Freeform 46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3" y="2170"/>
                <a:ext cx="5" cy="15"/>
              </a:xfrm>
              <a:custGeom>
                <a:avLst/>
                <a:gdLst>
                  <a:gd name="T0" fmla="*/ 1 w 2"/>
                  <a:gd name="T1" fmla="*/ 6 h 6"/>
                  <a:gd name="T2" fmla="*/ 1 w 2"/>
                  <a:gd name="T3" fmla="*/ 6 h 6"/>
                  <a:gd name="T4" fmla="*/ 1 w 2"/>
                  <a:gd name="T5" fmla="*/ 6 h 6"/>
                  <a:gd name="T6" fmla="*/ 1 w 2"/>
                  <a:gd name="T7" fmla="*/ 5 h 6"/>
                  <a:gd name="T8" fmla="*/ 1 w 2"/>
                  <a:gd name="T9" fmla="*/ 5 h 6"/>
                  <a:gd name="T10" fmla="*/ 1 w 2"/>
                  <a:gd name="T11" fmla="*/ 1 h 6"/>
                  <a:gd name="T12" fmla="*/ 2 w 2"/>
                  <a:gd name="T13" fmla="*/ 0 h 6"/>
                  <a:gd name="T14" fmla="*/ 2 w 2"/>
                  <a:gd name="T15" fmla="*/ 1 h 6"/>
                  <a:gd name="T16" fmla="*/ 2 w 2"/>
                  <a:gd name="T17" fmla="*/ 6 h 6"/>
                  <a:gd name="T18" fmla="*/ 2 w 2"/>
                  <a:gd name="T19" fmla="*/ 6 h 6"/>
                  <a:gd name="T20" fmla="*/ 1 w 2"/>
                  <a:gd name="T2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1" y="6"/>
                    </a:move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0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Freeform 46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5" y="2140"/>
                <a:ext cx="8" cy="48"/>
              </a:xfrm>
              <a:custGeom>
                <a:avLst/>
                <a:gdLst>
                  <a:gd name="T0" fmla="*/ 1 w 3"/>
                  <a:gd name="T1" fmla="*/ 19 h 19"/>
                  <a:gd name="T2" fmla="*/ 0 w 3"/>
                  <a:gd name="T3" fmla="*/ 19 h 19"/>
                  <a:gd name="T4" fmla="*/ 0 w 3"/>
                  <a:gd name="T5" fmla="*/ 18 h 19"/>
                  <a:gd name="T6" fmla="*/ 1 w 3"/>
                  <a:gd name="T7" fmla="*/ 17 h 19"/>
                  <a:gd name="T8" fmla="*/ 1 w 3"/>
                  <a:gd name="T9" fmla="*/ 17 h 19"/>
                  <a:gd name="T10" fmla="*/ 2 w 3"/>
                  <a:gd name="T11" fmla="*/ 10 h 19"/>
                  <a:gd name="T12" fmla="*/ 1 w 3"/>
                  <a:gd name="T13" fmla="*/ 1 h 19"/>
                  <a:gd name="T14" fmla="*/ 1 w 3"/>
                  <a:gd name="T15" fmla="*/ 1 h 19"/>
                  <a:gd name="T16" fmla="*/ 2 w 3"/>
                  <a:gd name="T17" fmla="*/ 1 h 19"/>
                  <a:gd name="T18" fmla="*/ 3 w 3"/>
                  <a:gd name="T19" fmla="*/ 10 h 19"/>
                  <a:gd name="T20" fmla="*/ 1 w 3"/>
                  <a:gd name="T21" fmla="*/ 18 h 19"/>
                  <a:gd name="T22" fmla="*/ 1 w 3"/>
                  <a:gd name="T2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" h="19">
                    <a:moveTo>
                      <a:pt x="1" y="19"/>
                    </a:moveTo>
                    <a:cubicBezTo>
                      <a:pt x="1" y="19"/>
                      <a:pt x="1" y="19"/>
                      <a:pt x="0" y="19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7"/>
                      <a:pt x="0" y="17"/>
                      <a:pt x="1" y="17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2" y="15"/>
                      <a:pt x="2" y="13"/>
                      <a:pt x="2" y="10"/>
                    </a:cubicBezTo>
                    <a:cubicBezTo>
                      <a:pt x="2" y="7"/>
                      <a:pt x="2" y="4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4"/>
                      <a:pt x="3" y="7"/>
                      <a:pt x="3" y="10"/>
                    </a:cubicBezTo>
                    <a:cubicBezTo>
                      <a:pt x="3" y="13"/>
                      <a:pt x="2" y="16"/>
                      <a:pt x="1" y="18"/>
                    </a:cubicBezTo>
                    <a:cubicBezTo>
                      <a:pt x="1" y="18"/>
                      <a:pt x="1" y="19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Freeform 46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0" y="2150"/>
                <a:ext cx="2" cy="10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4 h 4"/>
                  <a:gd name="T4" fmla="*/ 0 w 1"/>
                  <a:gd name="T5" fmla="*/ 4 h 4"/>
                  <a:gd name="T6" fmla="*/ 0 w 1"/>
                  <a:gd name="T7" fmla="*/ 2 h 4"/>
                  <a:gd name="T8" fmla="*/ 0 w 1"/>
                  <a:gd name="T9" fmla="*/ 1 h 4"/>
                  <a:gd name="T10" fmla="*/ 1 w 1"/>
                  <a:gd name="T11" fmla="*/ 0 h 4"/>
                  <a:gd name="T12" fmla="*/ 1 w 1"/>
                  <a:gd name="T13" fmla="*/ 1 h 4"/>
                  <a:gd name="T14" fmla="*/ 1 w 1"/>
                  <a:gd name="T15" fmla="*/ 2 h 4"/>
                  <a:gd name="T16" fmla="*/ 1 w 1"/>
                  <a:gd name="T17" fmla="*/ 4 h 4"/>
                  <a:gd name="T18" fmla="*/ 1 w 1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0" name="Freeform 47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90" y="2170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Freeform 47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92" y="2175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1 w 2"/>
                  <a:gd name="T9" fmla="*/ 1 h 3"/>
                  <a:gd name="T10" fmla="*/ 1 w 2"/>
                  <a:gd name="T11" fmla="*/ 1 h 3"/>
                  <a:gd name="T12" fmla="*/ 0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1"/>
                    </a:cubicBezTo>
                    <a:cubicBezTo>
                      <a:pt x="1" y="1"/>
                      <a:pt x="2" y="1"/>
                      <a:pt x="1" y="1"/>
                    </a:cubicBezTo>
                    <a:cubicBezTo>
                      <a:pt x="1" y="2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2" name="Freeform 47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92" y="2180"/>
                <a:ext cx="8" cy="8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1 w 3"/>
                  <a:gd name="T5" fmla="*/ 3 h 3"/>
                  <a:gd name="T6" fmla="*/ 2 w 3"/>
                  <a:gd name="T7" fmla="*/ 0 h 3"/>
                  <a:gd name="T8" fmla="*/ 2 w 3"/>
                  <a:gd name="T9" fmla="*/ 0 h 3"/>
                  <a:gd name="T10" fmla="*/ 2 w 3"/>
                  <a:gd name="T11" fmla="*/ 1 h 3"/>
                  <a:gd name="T12" fmla="*/ 1 w 3"/>
                  <a:gd name="T13" fmla="*/ 3 h 3"/>
                  <a:gd name="T14" fmla="*/ 1 w 3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3" name="Freeform 47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95" y="2183"/>
                <a:ext cx="7" cy="10"/>
              </a:xfrm>
              <a:custGeom>
                <a:avLst/>
                <a:gdLst>
                  <a:gd name="T0" fmla="*/ 1 w 3"/>
                  <a:gd name="T1" fmla="*/ 4 h 4"/>
                  <a:gd name="T2" fmla="*/ 1 w 3"/>
                  <a:gd name="T3" fmla="*/ 4 h 4"/>
                  <a:gd name="T4" fmla="*/ 0 w 3"/>
                  <a:gd name="T5" fmla="*/ 3 h 4"/>
                  <a:gd name="T6" fmla="*/ 2 w 3"/>
                  <a:gd name="T7" fmla="*/ 1 h 4"/>
                  <a:gd name="T8" fmla="*/ 2 w 3"/>
                  <a:gd name="T9" fmla="*/ 0 h 4"/>
                  <a:gd name="T10" fmla="*/ 3 w 3"/>
                  <a:gd name="T11" fmla="*/ 1 h 4"/>
                  <a:gd name="T12" fmla="*/ 1 w 3"/>
                  <a:gd name="T13" fmla="*/ 3 h 4"/>
                  <a:gd name="T14" fmla="*/ 1 w 3"/>
                  <a:gd name="T15" fmla="*/ 4 h 4"/>
                  <a:gd name="T16" fmla="*/ 1 w 3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1" y="2"/>
                      <a:pt x="1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Freeform 47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00" y="2188"/>
                <a:ext cx="5" cy="10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4 h 4"/>
                  <a:gd name="T4" fmla="*/ 0 w 2"/>
                  <a:gd name="T5" fmla="*/ 3 h 4"/>
                  <a:gd name="T6" fmla="*/ 1 w 2"/>
                  <a:gd name="T7" fmla="*/ 0 h 4"/>
                  <a:gd name="T8" fmla="*/ 2 w 2"/>
                  <a:gd name="T9" fmla="*/ 0 h 4"/>
                  <a:gd name="T10" fmla="*/ 2 w 2"/>
                  <a:gd name="T11" fmla="*/ 0 h 4"/>
                  <a:gd name="T12" fmla="*/ 1 w 2"/>
                  <a:gd name="T13" fmla="*/ 3 h 4"/>
                  <a:gd name="T14" fmla="*/ 0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4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Freeform 47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02" y="2190"/>
                <a:ext cx="8" cy="10"/>
              </a:xfrm>
              <a:custGeom>
                <a:avLst/>
                <a:gdLst>
                  <a:gd name="T0" fmla="*/ 1 w 3"/>
                  <a:gd name="T1" fmla="*/ 4 h 4"/>
                  <a:gd name="T2" fmla="*/ 1 w 3"/>
                  <a:gd name="T3" fmla="*/ 4 h 4"/>
                  <a:gd name="T4" fmla="*/ 0 w 3"/>
                  <a:gd name="T5" fmla="*/ 3 h 4"/>
                  <a:gd name="T6" fmla="*/ 2 w 3"/>
                  <a:gd name="T7" fmla="*/ 0 h 4"/>
                  <a:gd name="T8" fmla="*/ 3 w 3"/>
                  <a:gd name="T9" fmla="*/ 0 h 4"/>
                  <a:gd name="T10" fmla="*/ 3 w 3"/>
                  <a:gd name="T11" fmla="*/ 0 h 4"/>
                  <a:gd name="T12" fmla="*/ 1 w 3"/>
                  <a:gd name="T13" fmla="*/ 4 h 4"/>
                  <a:gd name="T14" fmla="*/ 1 w 3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1" y="2"/>
                      <a:pt x="1" y="1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2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6" name="Freeform 47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07" y="2193"/>
                <a:ext cx="8" cy="12"/>
              </a:xfrm>
              <a:custGeom>
                <a:avLst/>
                <a:gdLst>
                  <a:gd name="T0" fmla="*/ 1 w 3"/>
                  <a:gd name="T1" fmla="*/ 5 h 5"/>
                  <a:gd name="T2" fmla="*/ 0 w 3"/>
                  <a:gd name="T3" fmla="*/ 5 h 5"/>
                  <a:gd name="T4" fmla="*/ 0 w 3"/>
                  <a:gd name="T5" fmla="*/ 4 h 5"/>
                  <a:gd name="T6" fmla="*/ 2 w 3"/>
                  <a:gd name="T7" fmla="*/ 0 h 5"/>
                  <a:gd name="T8" fmla="*/ 2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3 w 3"/>
                  <a:gd name="T15" fmla="*/ 1 h 5"/>
                  <a:gd name="T16" fmla="*/ 1 w 3"/>
                  <a:gd name="T17" fmla="*/ 4 h 5"/>
                  <a:gd name="T18" fmla="*/ 1 w 3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5">
                    <a:moveTo>
                      <a:pt x="1" y="5"/>
                    </a:moveTo>
                    <a:cubicBezTo>
                      <a:pt x="1" y="5"/>
                      <a:pt x="1" y="5"/>
                      <a:pt x="0" y="5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1" y="3"/>
                      <a:pt x="1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2"/>
                      <a:pt x="2" y="3"/>
                      <a:pt x="1" y="4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Freeform 47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12" y="2195"/>
                <a:ext cx="10" cy="13"/>
              </a:xfrm>
              <a:custGeom>
                <a:avLst/>
                <a:gdLst>
                  <a:gd name="T0" fmla="*/ 1 w 4"/>
                  <a:gd name="T1" fmla="*/ 5 h 5"/>
                  <a:gd name="T2" fmla="*/ 1 w 4"/>
                  <a:gd name="T3" fmla="*/ 5 h 5"/>
                  <a:gd name="T4" fmla="*/ 1 w 4"/>
                  <a:gd name="T5" fmla="*/ 4 h 5"/>
                  <a:gd name="T6" fmla="*/ 3 w 4"/>
                  <a:gd name="T7" fmla="*/ 0 h 5"/>
                  <a:gd name="T8" fmla="*/ 3 w 4"/>
                  <a:gd name="T9" fmla="*/ 0 h 5"/>
                  <a:gd name="T10" fmla="*/ 3 w 4"/>
                  <a:gd name="T11" fmla="*/ 1 h 5"/>
                  <a:gd name="T12" fmla="*/ 1 w 4"/>
                  <a:gd name="T13" fmla="*/ 4 h 5"/>
                  <a:gd name="T14" fmla="*/ 1 w 4"/>
                  <a:gd name="T15" fmla="*/ 5 h 5"/>
                  <a:gd name="T16" fmla="*/ 1 w 4"/>
                  <a:gd name="T17" fmla="*/ 5 h 5"/>
                  <a:gd name="T18" fmla="*/ 1 w 4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5"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0" y="5"/>
                      <a:pt x="1" y="4"/>
                      <a:pt x="1" y="4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4" y="0"/>
                      <a:pt x="3" y="1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Freeform 47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20" y="2198"/>
                <a:ext cx="7" cy="15"/>
              </a:xfrm>
              <a:custGeom>
                <a:avLst/>
                <a:gdLst>
                  <a:gd name="T0" fmla="*/ 1 w 3"/>
                  <a:gd name="T1" fmla="*/ 6 h 6"/>
                  <a:gd name="T2" fmla="*/ 0 w 3"/>
                  <a:gd name="T3" fmla="*/ 5 h 6"/>
                  <a:gd name="T4" fmla="*/ 0 w 3"/>
                  <a:gd name="T5" fmla="*/ 5 h 6"/>
                  <a:gd name="T6" fmla="*/ 2 w 3"/>
                  <a:gd name="T7" fmla="*/ 0 h 6"/>
                  <a:gd name="T8" fmla="*/ 3 w 3"/>
                  <a:gd name="T9" fmla="*/ 0 h 6"/>
                  <a:gd name="T10" fmla="*/ 3 w 3"/>
                  <a:gd name="T11" fmla="*/ 0 h 6"/>
                  <a:gd name="T12" fmla="*/ 1 w 3"/>
                  <a:gd name="T13" fmla="*/ 5 h 6"/>
                  <a:gd name="T14" fmla="*/ 1 w 3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1" y="6"/>
                      <a:pt x="0" y="6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3"/>
                      <a:pt x="2" y="1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2" y="4"/>
                      <a:pt x="1" y="5"/>
                    </a:cubicBezTo>
                    <a:cubicBezTo>
                      <a:pt x="1" y="5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Freeform 47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25" y="2198"/>
                <a:ext cx="7" cy="15"/>
              </a:xfrm>
              <a:custGeom>
                <a:avLst/>
                <a:gdLst>
                  <a:gd name="T0" fmla="*/ 1 w 3"/>
                  <a:gd name="T1" fmla="*/ 6 h 6"/>
                  <a:gd name="T2" fmla="*/ 1 w 3"/>
                  <a:gd name="T3" fmla="*/ 6 h 6"/>
                  <a:gd name="T4" fmla="*/ 0 w 3"/>
                  <a:gd name="T5" fmla="*/ 6 h 6"/>
                  <a:gd name="T6" fmla="*/ 2 w 3"/>
                  <a:gd name="T7" fmla="*/ 1 h 6"/>
                  <a:gd name="T8" fmla="*/ 3 w 3"/>
                  <a:gd name="T9" fmla="*/ 0 h 6"/>
                  <a:gd name="T10" fmla="*/ 3 w 3"/>
                  <a:gd name="T11" fmla="*/ 1 h 6"/>
                  <a:gd name="T12" fmla="*/ 1 w 3"/>
                  <a:gd name="T13" fmla="*/ 6 h 6"/>
                  <a:gd name="T14" fmla="*/ 1 w 3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1" y="4"/>
                      <a:pt x="2" y="2"/>
                      <a:pt x="2" y="1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2" y="3"/>
                      <a:pt x="2" y="4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0" name="Freeform 48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2" y="2198"/>
                <a:ext cx="8" cy="15"/>
              </a:xfrm>
              <a:custGeom>
                <a:avLst/>
                <a:gdLst>
                  <a:gd name="T0" fmla="*/ 0 w 3"/>
                  <a:gd name="T1" fmla="*/ 6 h 6"/>
                  <a:gd name="T2" fmla="*/ 0 w 3"/>
                  <a:gd name="T3" fmla="*/ 6 h 6"/>
                  <a:gd name="T4" fmla="*/ 0 w 3"/>
                  <a:gd name="T5" fmla="*/ 6 h 6"/>
                  <a:gd name="T6" fmla="*/ 2 w 3"/>
                  <a:gd name="T7" fmla="*/ 0 h 6"/>
                  <a:gd name="T8" fmla="*/ 2 w 3"/>
                  <a:gd name="T9" fmla="*/ 0 h 6"/>
                  <a:gd name="T10" fmla="*/ 3 w 3"/>
                  <a:gd name="T11" fmla="*/ 1 h 6"/>
                  <a:gd name="T12" fmla="*/ 1 w 3"/>
                  <a:gd name="T13" fmla="*/ 6 h 6"/>
                  <a:gd name="T14" fmla="*/ 0 w 3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1" name="Freeform 48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7" y="2198"/>
                <a:ext cx="8" cy="15"/>
              </a:xfrm>
              <a:custGeom>
                <a:avLst/>
                <a:gdLst>
                  <a:gd name="T0" fmla="*/ 1 w 3"/>
                  <a:gd name="T1" fmla="*/ 6 h 6"/>
                  <a:gd name="T2" fmla="*/ 0 w 3"/>
                  <a:gd name="T3" fmla="*/ 6 h 6"/>
                  <a:gd name="T4" fmla="*/ 0 w 3"/>
                  <a:gd name="T5" fmla="*/ 6 h 6"/>
                  <a:gd name="T6" fmla="*/ 2 w 3"/>
                  <a:gd name="T7" fmla="*/ 1 h 6"/>
                  <a:gd name="T8" fmla="*/ 3 w 3"/>
                  <a:gd name="T9" fmla="*/ 0 h 6"/>
                  <a:gd name="T10" fmla="*/ 3 w 3"/>
                  <a:gd name="T11" fmla="*/ 1 h 6"/>
                  <a:gd name="T12" fmla="*/ 1 w 3"/>
                  <a:gd name="T13" fmla="*/ 5 h 6"/>
                  <a:gd name="T14" fmla="*/ 1 w 3"/>
                  <a:gd name="T15" fmla="*/ 6 h 6"/>
                  <a:gd name="T16" fmla="*/ 1 w 3"/>
                  <a:gd name="T17" fmla="*/ 6 h 6"/>
                  <a:gd name="T18" fmla="*/ 1 w 3"/>
                  <a:gd name="T1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1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2" name="Freeform 48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5" y="2198"/>
                <a:ext cx="8" cy="15"/>
              </a:xfrm>
              <a:custGeom>
                <a:avLst/>
                <a:gdLst>
                  <a:gd name="T0" fmla="*/ 0 w 3"/>
                  <a:gd name="T1" fmla="*/ 6 h 6"/>
                  <a:gd name="T2" fmla="*/ 0 w 3"/>
                  <a:gd name="T3" fmla="*/ 6 h 6"/>
                  <a:gd name="T4" fmla="*/ 0 w 3"/>
                  <a:gd name="T5" fmla="*/ 6 h 6"/>
                  <a:gd name="T6" fmla="*/ 2 w 3"/>
                  <a:gd name="T7" fmla="*/ 0 h 6"/>
                  <a:gd name="T8" fmla="*/ 2 w 3"/>
                  <a:gd name="T9" fmla="*/ 0 h 6"/>
                  <a:gd name="T10" fmla="*/ 3 w 3"/>
                  <a:gd name="T11" fmla="*/ 0 h 6"/>
                  <a:gd name="T12" fmla="*/ 1 w 3"/>
                  <a:gd name="T13" fmla="*/ 6 h 6"/>
                  <a:gd name="T14" fmla="*/ 0 w 3"/>
                  <a:gd name="T15" fmla="*/ 6 h 6"/>
                  <a:gd name="T16" fmla="*/ 0 w 3"/>
                  <a:gd name="T1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4"/>
                      <a:pt x="1" y="2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1" y="4"/>
                      <a:pt x="1" y="6"/>
                    </a:cubicBezTo>
                    <a:cubicBezTo>
                      <a:pt x="1" y="6"/>
                      <a:pt x="1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Freeform 48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8" y="2203"/>
                <a:ext cx="5" cy="10"/>
              </a:xfrm>
              <a:custGeom>
                <a:avLst/>
                <a:gdLst>
                  <a:gd name="T0" fmla="*/ 1 w 2"/>
                  <a:gd name="T1" fmla="*/ 4 h 4"/>
                  <a:gd name="T2" fmla="*/ 0 w 2"/>
                  <a:gd name="T3" fmla="*/ 4 h 4"/>
                  <a:gd name="T4" fmla="*/ 0 w 2"/>
                  <a:gd name="T5" fmla="*/ 3 h 4"/>
                  <a:gd name="T6" fmla="*/ 2 w 2"/>
                  <a:gd name="T7" fmla="*/ 0 h 4"/>
                  <a:gd name="T8" fmla="*/ 2 w 2"/>
                  <a:gd name="T9" fmla="*/ 0 h 4"/>
                  <a:gd name="T10" fmla="*/ 2 w 2"/>
                  <a:gd name="T11" fmla="*/ 0 h 4"/>
                  <a:gd name="T12" fmla="*/ 1 w 2"/>
                  <a:gd name="T13" fmla="*/ 3 h 4"/>
                  <a:gd name="T14" fmla="*/ 1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cubicBezTo>
                      <a:pt x="1" y="4"/>
                      <a:pt x="1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4" name="Freeform 48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2" y="216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5" name="Freeform 48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2" y="2168"/>
                <a:ext cx="6" cy="7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1 w 2"/>
                  <a:gd name="T5" fmla="*/ 2 h 3"/>
                  <a:gd name="T6" fmla="*/ 1 w 2"/>
                  <a:gd name="T7" fmla="*/ 1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Freeform 48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5" y="2173"/>
                <a:ext cx="5" cy="7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Freeform 48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8" y="2178"/>
                <a:ext cx="5" cy="10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3 h 4"/>
                  <a:gd name="T4" fmla="*/ 0 w 2"/>
                  <a:gd name="T5" fmla="*/ 3 h 4"/>
                  <a:gd name="T6" fmla="*/ 1 w 2"/>
                  <a:gd name="T7" fmla="*/ 0 h 4"/>
                  <a:gd name="T8" fmla="*/ 1 w 2"/>
                  <a:gd name="T9" fmla="*/ 0 h 4"/>
                  <a:gd name="T10" fmla="*/ 2 w 2"/>
                  <a:gd name="T11" fmla="*/ 1 h 4"/>
                  <a:gd name="T12" fmla="*/ 1 w 2"/>
                  <a:gd name="T13" fmla="*/ 3 h 4"/>
                  <a:gd name="T14" fmla="*/ 0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0" y="4"/>
                      <a:pt x="0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Freeform 48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0" y="2183"/>
                <a:ext cx="5" cy="10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3 h 4"/>
                  <a:gd name="T4" fmla="*/ 0 w 2"/>
                  <a:gd name="T5" fmla="*/ 3 h 4"/>
                  <a:gd name="T6" fmla="*/ 1 w 2"/>
                  <a:gd name="T7" fmla="*/ 0 h 4"/>
                  <a:gd name="T8" fmla="*/ 2 w 2"/>
                  <a:gd name="T9" fmla="*/ 0 h 4"/>
                  <a:gd name="T10" fmla="*/ 2 w 2"/>
                  <a:gd name="T11" fmla="*/ 1 h 4"/>
                  <a:gd name="T12" fmla="*/ 1 w 2"/>
                  <a:gd name="T13" fmla="*/ 3 h 4"/>
                  <a:gd name="T14" fmla="*/ 0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0" y="4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0" y="3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9" name="Freeform 48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0" y="2188"/>
                <a:ext cx="8" cy="10"/>
              </a:xfrm>
              <a:custGeom>
                <a:avLst/>
                <a:gdLst>
                  <a:gd name="T0" fmla="*/ 1 w 3"/>
                  <a:gd name="T1" fmla="*/ 4 h 4"/>
                  <a:gd name="T2" fmla="*/ 1 w 3"/>
                  <a:gd name="T3" fmla="*/ 4 h 4"/>
                  <a:gd name="T4" fmla="*/ 1 w 3"/>
                  <a:gd name="T5" fmla="*/ 3 h 4"/>
                  <a:gd name="T6" fmla="*/ 2 w 3"/>
                  <a:gd name="T7" fmla="*/ 0 h 4"/>
                  <a:gd name="T8" fmla="*/ 3 w 3"/>
                  <a:gd name="T9" fmla="*/ 0 h 4"/>
                  <a:gd name="T10" fmla="*/ 3 w 3"/>
                  <a:gd name="T11" fmla="*/ 1 h 4"/>
                  <a:gd name="T12" fmla="*/ 1 w 3"/>
                  <a:gd name="T13" fmla="*/ 3 h 4"/>
                  <a:gd name="T14" fmla="*/ 1 w 3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0" y="3"/>
                      <a:pt x="1" y="3"/>
                    </a:cubicBezTo>
                    <a:cubicBezTo>
                      <a:pt x="1" y="2"/>
                      <a:pt x="1" y="1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Freeform 49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3" y="2193"/>
                <a:ext cx="7" cy="10"/>
              </a:xfrm>
              <a:custGeom>
                <a:avLst/>
                <a:gdLst>
                  <a:gd name="T0" fmla="*/ 1 w 3"/>
                  <a:gd name="T1" fmla="*/ 4 h 4"/>
                  <a:gd name="T2" fmla="*/ 1 w 3"/>
                  <a:gd name="T3" fmla="*/ 4 h 4"/>
                  <a:gd name="T4" fmla="*/ 0 w 3"/>
                  <a:gd name="T5" fmla="*/ 4 h 4"/>
                  <a:gd name="T6" fmla="*/ 1 w 3"/>
                  <a:gd name="T7" fmla="*/ 2 h 4"/>
                  <a:gd name="T8" fmla="*/ 1 w 3"/>
                  <a:gd name="T9" fmla="*/ 1 h 4"/>
                  <a:gd name="T10" fmla="*/ 2 w 3"/>
                  <a:gd name="T11" fmla="*/ 0 h 4"/>
                  <a:gd name="T12" fmla="*/ 2 w 3"/>
                  <a:gd name="T13" fmla="*/ 0 h 4"/>
                  <a:gd name="T14" fmla="*/ 3 w 3"/>
                  <a:gd name="T15" fmla="*/ 0 h 4"/>
                  <a:gd name="T16" fmla="*/ 2 w 3"/>
                  <a:gd name="T17" fmla="*/ 2 h 4"/>
                  <a:gd name="T18" fmla="*/ 2 w 3"/>
                  <a:gd name="T19" fmla="*/ 2 h 4"/>
                  <a:gd name="T20" fmla="*/ 1 w 3"/>
                  <a:gd name="T21" fmla="*/ 4 h 4"/>
                  <a:gd name="T22" fmla="*/ 1 w 3"/>
                  <a:gd name="T2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3" y="1"/>
                      <a:pt x="2" y="1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3"/>
                      <a:pt x="1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Freeform 49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5" y="2200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2 h 3"/>
                  <a:gd name="T4" fmla="*/ 0 w 2"/>
                  <a:gd name="T5" fmla="*/ 2 h 3"/>
                  <a:gd name="T6" fmla="*/ 1 w 2"/>
                  <a:gd name="T7" fmla="*/ 0 h 3"/>
                  <a:gd name="T8" fmla="*/ 2 w 2"/>
                  <a:gd name="T9" fmla="*/ 0 h 3"/>
                  <a:gd name="T10" fmla="*/ 2 w 2"/>
                  <a:gd name="T11" fmla="*/ 0 h 3"/>
                  <a:gd name="T12" fmla="*/ 1 w 2"/>
                  <a:gd name="T13" fmla="*/ 2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Freeform 49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8" y="2157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1 w 1"/>
                  <a:gd name="T5" fmla="*/ 1 h 2"/>
                  <a:gd name="T6" fmla="*/ 1 w 1"/>
                  <a:gd name="T7" fmla="*/ 1 h 2"/>
                  <a:gd name="T8" fmla="*/ 1 w 1"/>
                  <a:gd name="T9" fmla="*/ 1 h 2"/>
                  <a:gd name="T10" fmla="*/ 1 w 1"/>
                  <a:gd name="T11" fmla="*/ 2 h 2"/>
                  <a:gd name="T12" fmla="*/ 0 w 1"/>
                  <a:gd name="T1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3" name="Freeform 49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0" y="2160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4" name="Freeform 49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62"/>
                <a:ext cx="5" cy="6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5" name="Freeform 49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0" y="2162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2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6" name="Freeform 49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5" y="2165"/>
                <a:ext cx="5" cy="8"/>
              </a:xfrm>
              <a:custGeom>
                <a:avLst/>
                <a:gdLst>
                  <a:gd name="T0" fmla="*/ 1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7" name="Freeform 49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0" y="216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8" name="Freeform 49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5" y="2170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99" name="Freeform 49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0" y="2170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3 h 3"/>
                  <a:gd name="T6" fmla="*/ 1 w 2"/>
                  <a:gd name="T7" fmla="*/ 0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0" name="Freeform 50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3" y="2175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1" name="Freeform 50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0" y="2193"/>
                <a:ext cx="8" cy="15"/>
              </a:xfrm>
              <a:custGeom>
                <a:avLst/>
                <a:gdLst>
                  <a:gd name="T0" fmla="*/ 1 w 3"/>
                  <a:gd name="T1" fmla="*/ 6 h 6"/>
                  <a:gd name="T2" fmla="*/ 1 w 3"/>
                  <a:gd name="T3" fmla="*/ 6 h 6"/>
                  <a:gd name="T4" fmla="*/ 0 w 3"/>
                  <a:gd name="T5" fmla="*/ 6 h 6"/>
                  <a:gd name="T6" fmla="*/ 2 w 3"/>
                  <a:gd name="T7" fmla="*/ 1 h 6"/>
                  <a:gd name="T8" fmla="*/ 2 w 3"/>
                  <a:gd name="T9" fmla="*/ 0 h 6"/>
                  <a:gd name="T10" fmla="*/ 3 w 3"/>
                  <a:gd name="T11" fmla="*/ 1 h 6"/>
                  <a:gd name="T12" fmla="*/ 1 w 3"/>
                  <a:gd name="T13" fmla="*/ 6 h 6"/>
                  <a:gd name="T14" fmla="*/ 1 w 3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1" y="6"/>
                      <a:pt x="1" y="6"/>
                      <a:pt x="1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2" name="Freeform 50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5" y="2190"/>
                <a:ext cx="5" cy="18"/>
              </a:xfrm>
              <a:custGeom>
                <a:avLst/>
                <a:gdLst>
                  <a:gd name="T0" fmla="*/ 0 w 2"/>
                  <a:gd name="T1" fmla="*/ 7 h 7"/>
                  <a:gd name="T2" fmla="*/ 0 w 2"/>
                  <a:gd name="T3" fmla="*/ 7 h 7"/>
                  <a:gd name="T4" fmla="*/ 0 w 2"/>
                  <a:gd name="T5" fmla="*/ 6 h 7"/>
                  <a:gd name="T6" fmla="*/ 2 w 2"/>
                  <a:gd name="T7" fmla="*/ 1 h 7"/>
                  <a:gd name="T8" fmla="*/ 2 w 2"/>
                  <a:gd name="T9" fmla="*/ 0 h 7"/>
                  <a:gd name="T10" fmla="*/ 2 w 2"/>
                  <a:gd name="T11" fmla="*/ 1 h 7"/>
                  <a:gd name="T12" fmla="*/ 1 w 2"/>
                  <a:gd name="T13" fmla="*/ 6 h 7"/>
                  <a:gd name="T14" fmla="*/ 1 w 2"/>
                  <a:gd name="T15" fmla="*/ 6 h 7"/>
                  <a:gd name="T16" fmla="*/ 1 w 2"/>
                  <a:gd name="T17" fmla="*/ 7 h 7"/>
                  <a:gd name="T18" fmla="*/ 0 w 2"/>
                  <a:gd name="T1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7"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6"/>
                      <a:pt x="0" y="6"/>
                    </a:cubicBezTo>
                    <a:cubicBezTo>
                      <a:pt x="1" y="4"/>
                      <a:pt x="1" y="3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3"/>
                      <a:pt x="1" y="4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1" y="7"/>
                      <a:pt x="0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3" name="Freeform 50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0" y="2188"/>
                <a:ext cx="5" cy="17"/>
              </a:xfrm>
              <a:custGeom>
                <a:avLst/>
                <a:gdLst>
                  <a:gd name="T0" fmla="*/ 0 w 2"/>
                  <a:gd name="T1" fmla="*/ 7 h 7"/>
                  <a:gd name="T2" fmla="*/ 0 w 2"/>
                  <a:gd name="T3" fmla="*/ 7 h 7"/>
                  <a:gd name="T4" fmla="*/ 0 w 2"/>
                  <a:gd name="T5" fmla="*/ 6 h 7"/>
                  <a:gd name="T6" fmla="*/ 1 w 2"/>
                  <a:gd name="T7" fmla="*/ 1 h 7"/>
                  <a:gd name="T8" fmla="*/ 2 w 2"/>
                  <a:gd name="T9" fmla="*/ 0 h 7"/>
                  <a:gd name="T10" fmla="*/ 2 w 2"/>
                  <a:gd name="T11" fmla="*/ 1 h 7"/>
                  <a:gd name="T12" fmla="*/ 1 w 2"/>
                  <a:gd name="T13" fmla="*/ 6 h 7"/>
                  <a:gd name="T14" fmla="*/ 1 w 2"/>
                  <a:gd name="T15" fmla="*/ 6 h 7"/>
                  <a:gd name="T16" fmla="*/ 1 w 2"/>
                  <a:gd name="T17" fmla="*/ 7 h 7"/>
                  <a:gd name="T18" fmla="*/ 0 w 2"/>
                  <a:gd name="T1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7"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6"/>
                      <a:pt x="0" y="6"/>
                    </a:cubicBezTo>
                    <a:cubicBezTo>
                      <a:pt x="0" y="4"/>
                      <a:pt x="1" y="2"/>
                      <a:pt x="1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2"/>
                      <a:pt x="1" y="4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0" y="7"/>
                      <a:pt x="0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4" name="Freeform 50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5" y="2183"/>
                <a:ext cx="5" cy="17"/>
              </a:xfrm>
              <a:custGeom>
                <a:avLst/>
                <a:gdLst>
                  <a:gd name="T0" fmla="*/ 0 w 2"/>
                  <a:gd name="T1" fmla="*/ 7 h 7"/>
                  <a:gd name="T2" fmla="*/ 0 w 2"/>
                  <a:gd name="T3" fmla="*/ 7 h 7"/>
                  <a:gd name="T4" fmla="*/ 0 w 2"/>
                  <a:gd name="T5" fmla="*/ 6 h 7"/>
                  <a:gd name="T6" fmla="*/ 1 w 2"/>
                  <a:gd name="T7" fmla="*/ 1 h 7"/>
                  <a:gd name="T8" fmla="*/ 2 w 2"/>
                  <a:gd name="T9" fmla="*/ 0 h 7"/>
                  <a:gd name="T10" fmla="*/ 2 w 2"/>
                  <a:gd name="T11" fmla="*/ 1 h 7"/>
                  <a:gd name="T12" fmla="*/ 1 w 2"/>
                  <a:gd name="T13" fmla="*/ 7 h 7"/>
                  <a:gd name="T14" fmla="*/ 0 w 2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6"/>
                    </a:cubicBezTo>
                    <a:cubicBezTo>
                      <a:pt x="1" y="4"/>
                      <a:pt x="1" y="3"/>
                      <a:pt x="1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3"/>
                      <a:pt x="1" y="5"/>
                      <a:pt x="1" y="7"/>
                    </a:cubicBezTo>
                    <a:cubicBezTo>
                      <a:pt x="1" y="7"/>
                      <a:pt x="0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5" name="Freeform 50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5" y="2147"/>
                <a:ext cx="5" cy="10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0 w 2"/>
                  <a:gd name="T5" fmla="*/ 4 h 4"/>
                  <a:gd name="T6" fmla="*/ 1 w 2"/>
                  <a:gd name="T7" fmla="*/ 0 h 4"/>
                  <a:gd name="T8" fmla="*/ 2 w 2"/>
                  <a:gd name="T9" fmla="*/ 0 h 4"/>
                  <a:gd name="T10" fmla="*/ 2 w 2"/>
                  <a:gd name="T11" fmla="*/ 1 h 4"/>
                  <a:gd name="T12" fmla="*/ 1 w 2"/>
                  <a:gd name="T13" fmla="*/ 4 h 4"/>
                  <a:gd name="T14" fmla="*/ 1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2"/>
                      <a:pt x="1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6" name="Freeform 50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3" y="2145"/>
                <a:ext cx="5" cy="10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4 h 4"/>
                  <a:gd name="T4" fmla="*/ 0 w 2"/>
                  <a:gd name="T5" fmla="*/ 3 h 4"/>
                  <a:gd name="T6" fmla="*/ 1 w 2"/>
                  <a:gd name="T7" fmla="*/ 0 h 4"/>
                  <a:gd name="T8" fmla="*/ 2 w 2"/>
                  <a:gd name="T9" fmla="*/ 0 h 4"/>
                  <a:gd name="T10" fmla="*/ 2 w 2"/>
                  <a:gd name="T11" fmla="*/ 0 h 4"/>
                  <a:gd name="T12" fmla="*/ 1 w 2"/>
                  <a:gd name="T13" fmla="*/ 4 h 4"/>
                  <a:gd name="T14" fmla="*/ 0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0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3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7" name="Freeform 50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42"/>
                <a:ext cx="8" cy="13"/>
              </a:xfrm>
              <a:custGeom>
                <a:avLst/>
                <a:gdLst>
                  <a:gd name="T0" fmla="*/ 1 w 3"/>
                  <a:gd name="T1" fmla="*/ 5 h 5"/>
                  <a:gd name="T2" fmla="*/ 1 w 3"/>
                  <a:gd name="T3" fmla="*/ 5 h 5"/>
                  <a:gd name="T4" fmla="*/ 0 w 3"/>
                  <a:gd name="T5" fmla="*/ 4 h 5"/>
                  <a:gd name="T6" fmla="*/ 2 w 3"/>
                  <a:gd name="T7" fmla="*/ 0 h 5"/>
                  <a:gd name="T8" fmla="*/ 3 w 3"/>
                  <a:gd name="T9" fmla="*/ 0 h 5"/>
                  <a:gd name="T10" fmla="*/ 3 w 3"/>
                  <a:gd name="T11" fmla="*/ 0 h 5"/>
                  <a:gd name="T12" fmla="*/ 1 w 3"/>
                  <a:gd name="T13" fmla="*/ 4 h 5"/>
                  <a:gd name="T14" fmla="*/ 1 w 3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5"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1" y="3"/>
                      <a:pt x="1" y="1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2" y="3"/>
                      <a:pt x="1" y="4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8" name="Freeform 50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3" y="2137"/>
                <a:ext cx="5" cy="13"/>
              </a:xfrm>
              <a:custGeom>
                <a:avLst/>
                <a:gdLst>
                  <a:gd name="T0" fmla="*/ 0 w 2"/>
                  <a:gd name="T1" fmla="*/ 5 h 5"/>
                  <a:gd name="T2" fmla="*/ 0 w 2"/>
                  <a:gd name="T3" fmla="*/ 5 h 5"/>
                  <a:gd name="T4" fmla="*/ 0 w 2"/>
                  <a:gd name="T5" fmla="*/ 5 h 5"/>
                  <a:gd name="T6" fmla="*/ 2 w 2"/>
                  <a:gd name="T7" fmla="*/ 0 h 5"/>
                  <a:gd name="T8" fmla="*/ 2 w 2"/>
                  <a:gd name="T9" fmla="*/ 0 h 5"/>
                  <a:gd name="T10" fmla="*/ 2 w 2"/>
                  <a:gd name="T11" fmla="*/ 1 h 5"/>
                  <a:gd name="T12" fmla="*/ 1 w 2"/>
                  <a:gd name="T13" fmla="*/ 5 h 5"/>
                  <a:gd name="T14" fmla="*/ 0 w 2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9" name="Freeform 50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0" y="2132"/>
                <a:ext cx="5" cy="15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5 h 6"/>
                  <a:gd name="T6" fmla="*/ 1 w 2"/>
                  <a:gd name="T7" fmla="*/ 1 h 6"/>
                  <a:gd name="T8" fmla="*/ 2 w 2"/>
                  <a:gd name="T9" fmla="*/ 0 h 6"/>
                  <a:gd name="T10" fmla="*/ 2 w 2"/>
                  <a:gd name="T11" fmla="*/ 1 h 6"/>
                  <a:gd name="T12" fmla="*/ 1 w 2"/>
                  <a:gd name="T13" fmla="*/ 6 h 6"/>
                  <a:gd name="T14" fmla="*/ 0 w 2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5"/>
                    </a:cubicBezTo>
                    <a:cubicBezTo>
                      <a:pt x="0" y="4"/>
                      <a:pt x="1" y="2"/>
                      <a:pt x="1" y="1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2"/>
                      <a:pt x="1" y="4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0" name="Freeform 51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5" y="2130"/>
                <a:ext cx="8" cy="15"/>
              </a:xfrm>
              <a:custGeom>
                <a:avLst/>
                <a:gdLst>
                  <a:gd name="T0" fmla="*/ 1 w 3"/>
                  <a:gd name="T1" fmla="*/ 6 h 6"/>
                  <a:gd name="T2" fmla="*/ 0 w 3"/>
                  <a:gd name="T3" fmla="*/ 5 h 6"/>
                  <a:gd name="T4" fmla="*/ 0 w 3"/>
                  <a:gd name="T5" fmla="*/ 5 h 6"/>
                  <a:gd name="T6" fmla="*/ 2 w 3"/>
                  <a:gd name="T7" fmla="*/ 0 h 6"/>
                  <a:gd name="T8" fmla="*/ 2 w 3"/>
                  <a:gd name="T9" fmla="*/ 0 h 6"/>
                  <a:gd name="T10" fmla="*/ 3 w 3"/>
                  <a:gd name="T11" fmla="*/ 0 h 6"/>
                  <a:gd name="T12" fmla="*/ 1 w 3"/>
                  <a:gd name="T13" fmla="*/ 5 h 6"/>
                  <a:gd name="T14" fmla="*/ 1 w 3"/>
                  <a:gd name="T15" fmla="*/ 5 h 6"/>
                  <a:gd name="T16" fmla="*/ 1 w 3"/>
                  <a:gd name="T17" fmla="*/ 6 h 6"/>
                  <a:gd name="T18" fmla="*/ 1 w 3"/>
                  <a:gd name="T1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0" y="6"/>
                      <a:pt x="0" y="6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3"/>
                      <a:pt x="1" y="2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1" y="3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1" name="Freeform 51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0" y="2127"/>
                <a:ext cx="5" cy="15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5 h 6"/>
                  <a:gd name="T6" fmla="*/ 1 w 2"/>
                  <a:gd name="T7" fmla="*/ 1 h 6"/>
                  <a:gd name="T8" fmla="*/ 2 w 2"/>
                  <a:gd name="T9" fmla="*/ 0 h 6"/>
                  <a:gd name="T10" fmla="*/ 2 w 2"/>
                  <a:gd name="T11" fmla="*/ 1 h 6"/>
                  <a:gd name="T12" fmla="*/ 1 w 2"/>
                  <a:gd name="T13" fmla="*/ 5 h 6"/>
                  <a:gd name="T14" fmla="*/ 1 w 2"/>
                  <a:gd name="T15" fmla="*/ 5 h 6"/>
                  <a:gd name="T16" fmla="*/ 1 w 2"/>
                  <a:gd name="T17" fmla="*/ 6 h 6"/>
                  <a:gd name="T18" fmla="*/ 0 w 2"/>
                  <a:gd name="T1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5"/>
                    </a:cubicBezTo>
                    <a:cubicBezTo>
                      <a:pt x="0" y="4"/>
                      <a:pt x="1" y="2"/>
                      <a:pt x="1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2"/>
                      <a:pt x="1" y="4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Freeform 51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8" y="2107"/>
                <a:ext cx="42" cy="23"/>
              </a:xfrm>
              <a:custGeom>
                <a:avLst/>
                <a:gdLst>
                  <a:gd name="T0" fmla="*/ 16 w 17"/>
                  <a:gd name="T1" fmla="*/ 9 h 9"/>
                  <a:gd name="T2" fmla="*/ 16 w 17"/>
                  <a:gd name="T3" fmla="*/ 8 h 9"/>
                  <a:gd name="T4" fmla="*/ 14 w 17"/>
                  <a:gd name="T5" fmla="*/ 6 h 9"/>
                  <a:gd name="T6" fmla="*/ 3 w 17"/>
                  <a:gd name="T7" fmla="*/ 1 h 9"/>
                  <a:gd name="T8" fmla="*/ 0 w 17"/>
                  <a:gd name="T9" fmla="*/ 1 h 9"/>
                  <a:gd name="T10" fmla="*/ 0 w 17"/>
                  <a:gd name="T11" fmla="*/ 0 h 9"/>
                  <a:gd name="T12" fmla="*/ 0 w 17"/>
                  <a:gd name="T13" fmla="*/ 0 h 9"/>
                  <a:gd name="T14" fmla="*/ 3 w 17"/>
                  <a:gd name="T15" fmla="*/ 0 h 9"/>
                  <a:gd name="T16" fmla="*/ 15 w 17"/>
                  <a:gd name="T17" fmla="*/ 6 h 9"/>
                  <a:gd name="T18" fmla="*/ 16 w 17"/>
                  <a:gd name="T19" fmla="*/ 8 h 9"/>
                  <a:gd name="T20" fmla="*/ 16 w 17"/>
                  <a:gd name="T21" fmla="*/ 9 h 9"/>
                  <a:gd name="T22" fmla="*/ 16 w 17"/>
                  <a:gd name="T2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9">
                    <a:moveTo>
                      <a:pt x="16" y="9"/>
                    </a:moveTo>
                    <a:cubicBezTo>
                      <a:pt x="16" y="9"/>
                      <a:pt x="16" y="8"/>
                      <a:pt x="16" y="8"/>
                    </a:cubicBezTo>
                    <a:cubicBezTo>
                      <a:pt x="15" y="8"/>
                      <a:pt x="15" y="7"/>
                      <a:pt x="14" y="6"/>
                    </a:cubicBezTo>
                    <a:cubicBezTo>
                      <a:pt x="12" y="3"/>
                      <a:pt x="8" y="1"/>
                      <a:pt x="3" y="1"/>
                    </a:cubicBezTo>
                    <a:cubicBezTo>
                      <a:pt x="2" y="1"/>
                      <a:pt x="1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8" y="0"/>
                      <a:pt x="13" y="3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7" y="8"/>
                      <a:pt x="16" y="8"/>
                      <a:pt x="16" y="9"/>
                    </a:cubicBezTo>
                    <a:cubicBezTo>
                      <a:pt x="16" y="9"/>
                      <a:pt x="16" y="9"/>
                      <a:pt x="1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Freeform 51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5" y="2140"/>
                <a:ext cx="8" cy="35"/>
              </a:xfrm>
              <a:custGeom>
                <a:avLst/>
                <a:gdLst>
                  <a:gd name="T0" fmla="*/ 1 w 3"/>
                  <a:gd name="T1" fmla="*/ 14 h 14"/>
                  <a:gd name="T2" fmla="*/ 1 w 3"/>
                  <a:gd name="T3" fmla="*/ 14 h 14"/>
                  <a:gd name="T4" fmla="*/ 0 w 3"/>
                  <a:gd name="T5" fmla="*/ 13 h 14"/>
                  <a:gd name="T6" fmla="*/ 1 w 3"/>
                  <a:gd name="T7" fmla="*/ 1 h 14"/>
                  <a:gd name="T8" fmla="*/ 1 w 3"/>
                  <a:gd name="T9" fmla="*/ 0 h 14"/>
                  <a:gd name="T10" fmla="*/ 2 w 3"/>
                  <a:gd name="T11" fmla="*/ 1 h 14"/>
                  <a:gd name="T12" fmla="*/ 1 w 3"/>
                  <a:gd name="T13" fmla="*/ 13 h 14"/>
                  <a:gd name="T14" fmla="*/ 1 w 3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4"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0" y="13"/>
                      <a:pt x="0" y="13"/>
                    </a:cubicBezTo>
                    <a:cubicBezTo>
                      <a:pt x="2" y="10"/>
                      <a:pt x="2" y="5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3" y="5"/>
                      <a:pt x="3" y="10"/>
                      <a:pt x="1" y="13"/>
                    </a:cubicBezTo>
                    <a:cubicBezTo>
                      <a:pt x="1" y="14"/>
                      <a:pt x="1" y="14"/>
                      <a:pt x="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4" name="Freeform 51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8" y="2178"/>
                <a:ext cx="27" cy="20"/>
              </a:xfrm>
              <a:custGeom>
                <a:avLst/>
                <a:gdLst>
                  <a:gd name="T0" fmla="*/ 1 w 11"/>
                  <a:gd name="T1" fmla="*/ 8 h 8"/>
                  <a:gd name="T2" fmla="*/ 0 w 11"/>
                  <a:gd name="T3" fmla="*/ 8 h 8"/>
                  <a:gd name="T4" fmla="*/ 1 w 11"/>
                  <a:gd name="T5" fmla="*/ 7 h 8"/>
                  <a:gd name="T6" fmla="*/ 11 w 11"/>
                  <a:gd name="T7" fmla="*/ 0 h 8"/>
                  <a:gd name="T8" fmla="*/ 11 w 11"/>
                  <a:gd name="T9" fmla="*/ 0 h 8"/>
                  <a:gd name="T10" fmla="*/ 11 w 11"/>
                  <a:gd name="T11" fmla="*/ 1 h 8"/>
                  <a:gd name="T12" fmla="*/ 1 w 11"/>
                  <a:gd name="T13" fmla="*/ 8 h 8"/>
                  <a:gd name="T14" fmla="*/ 1 w 11"/>
                  <a:gd name="T1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">
                    <a:moveTo>
                      <a:pt x="1" y="8"/>
                    </a:moveTo>
                    <a:cubicBezTo>
                      <a:pt x="1" y="8"/>
                      <a:pt x="1" y="8"/>
                      <a:pt x="0" y="8"/>
                    </a:cubicBezTo>
                    <a:cubicBezTo>
                      <a:pt x="0" y="7"/>
                      <a:pt x="0" y="7"/>
                      <a:pt x="1" y="7"/>
                    </a:cubicBezTo>
                    <a:cubicBezTo>
                      <a:pt x="6" y="5"/>
                      <a:pt x="9" y="2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0"/>
                      <a:pt x="11" y="0"/>
                      <a:pt x="11" y="1"/>
                    </a:cubicBezTo>
                    <a:cubicBezTo>
                      <a:pt x="10" y="3"/>
                      <a:pt x="6" y="6"/>
                      <a:pt x="1" y="8"/>
                    </a:cubicBezTo>
                    <a:cubicBezTo>
                      <a:pt x="1" y="8"/>
                      <a:pt x="1" y="8"/>
                      <a:pt x="1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5" name="Freeform 51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82" y="2110"/>
                <a:ext cx="71" cy="90"/>
              </a:xfrm>
              <a:custGeom>
                <a:avLst/>
                <a:gdLst>
                  <a:gd name="T0" fmla="*/ 23 w 28"/>
                  <a:gd name="T1" fmla="*/ 36 h 36"/>
                  <a:gd name="T2" fmla="*/ 8 w 28"/>
                  <a:gd name="T3" fmla="*/ 31 h 36"/>
                  <a:gd name="T4" fmla="*/ 6 w 28"/>
                  <a:gd name="T5" fmla="*/ 9 h 36"/>
                  <a:gd name="T6" fmla="*/ 23 w 28"/>
                  <a:gd name="T7" fmla="*/ 0 h 36"/>
                  <a:gd name="T8" fmla="*/ 23 w 28"/>
                  <a:gd name="T9" fmla="*/ 1 h 36"/>
                  <a:gd name="T10" fmla="*/ 23 w 28"/>
                  <a:gd name="T11" fmla="*/ 1 h 36"/>
                  <a:gd name="T12" fmla="*/ 6 w 28"/>
                  <a:gd name="T13" fmla="*/ 10 h 36"/>
                  <a:gd name="T14" fmla="*/ 9 w 28"/>
                  <a:gd name="T15" fmla="*/ 30 h 36"/>
                  <a:gd name="T16" fmla="*/ 28 w 28"/>
                  <a:gd name="T17" fmla="*/ 35 h 36"/>
                  <a:gd name="T18" fmla="*/ 28 w 28"/>
                  <a:gd name="T19" fmla="*/ 35 h 36"/>
                  <a:gd name="T20" fmla="*/ 28 w 28"/>
                  <a:gd name="T21" fmla="*/ 36 h 36"/>
                  <a:gd name="T22" fmla="*/ 23 w 28"/>
                  <a:gd name="T2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" h="36">
                    <a:moveTo>
                      <a:pt x="23" y="36"/>
                    </a:moveTo>
                    <a:cubicBezTo>
                      <a:pt x="19" y="36"/>
                      <a:pt x="13" y="35"/>
                      <a:pt x="8" y="31"/>
                    </a:cubicBezTo>
                    <a:cubicBezTo>
                      <a:pt x="3" y="27"/>
                      <a:pt x="0" y="17"/>
                      <a:pt x="6" y="9"/>
                    </a:cubicBezTo>
                    <a:cubicBezTo>
                      <a:pt x="9" y="4"/>
                      <a:pt x="15" y="1"/>
                      <a:pt x="23" y="0"/>
                    </a:cubicBezTo>
                    <a:cubicBezTo>
                      <a:pt x="23" y="0"/>
                      <a:pt x="23" y="0"/>
                      <a:pt x="23" y="1"/>
                    </a:cubicBezTo>
                    <a:cubicBezTo>
                      <a:pt x="23" y="1"/>
                      <a:pt x="23" y="1"/>
                      <a:pt x="23" y="1"/>
                    </a:cubicBezTo>
                    <a:cubicBezTo>
                      <a:pt x="16" y="2"/>
                      <a:pt x="10" y="5"/>
                      <a:pt x="6" y="10"/>
                    </a:cubicBezTo>
                    <a:cubicBezTo>
                      <a:pt x="1" y="17"/>
                      <a:pt x="4" y="26"/>
                      <a:pt x="9" y="30"/>
                    </a:cubicBezTo>
                    <a:cubicBezTo>
                      <a:pt x="16" y="36"/>
                      <a:pt x="23" y="36"/>
                      <a:pt x="28" y="35"/>
                    </a:cubicBezTo>
                    <a:cubicBezTo>
                      <a:pt x="28" y="35"/>
                      <a:pt x="28" y="35"/>
                      <a:pt x="28" y="35"/>
                    </a:cubicBezTo>
                    <a:cubicBezTo>
                      <a:pt x="28" y="35"/>
                      <a:pt x="28" y="36"/>
                      <a:pt x="28" y="36"/>
                    </a:cubicBezTo>
                    <a:cubicBezTo>
                      <a:pt x="27" y="36"/>
                      <a:pt x="25" y="36"/>
                      <a:pt x="23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6" name="Freeform 51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8" y="2188"/>
                <a:ext cx="27" cy="22"/>
              </a:xfrm>
              <a:custGeom>
                <a:avLst/>
                <a:gdLst>
                  <a:gd name="T0" fmla="*/ 0 w 11"/>
                  <a:gd name="T1" fmla="*/ 9 h 9"/>
                  <a:gd name="T2" fmla="*/ 0 w 11"/>
                  <a:gd name="T3" fmla="*/ 9 h 9"/>
                  <a:gd name="T4" fmla="*/ 0 w 11"/>
                  <a:gd name="T5" fmla="*/ 8 h 9"/>
                  <a:gd name="T6" fmla="*/ 10 w 11"/>
                  <a:gd name="T7" fmla="*/ 1 h 9"/>
                  <a:gd name="T8" fmla="*/ 10 w 11"/>
                  <a:gd name="T9" fmla="*/ 0 h 9"/>
                  <a:gd name="T10" fmla="*/ 11 w 11"/>
                  <a:gd name="T11" fmla="*/ 1 h 9"/>
                  <a:gd name="T12" fmla="*/ 1 w 11"/>
                  <a:gd name="T13" fmla="*/ 9 h 9"/>
                  <a:gd name="T14" fmla="*/ 0 w 11"/>
                  <a:gd name="T1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"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5" y="7"/>
                      <a:pt x="8" y="4"/>
                      <a:pt x="10" y="1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1" y="0"/>
                      <a:pt x="11" y="1"/>
                      <a:pt x="11" y="1"/>
                    </a:cubicBezTo>
                    <a:cubicBezTo>
                      <a:pt x="9" y="4"/>
                      <a:pt x="5" y="7"/>
                      <a:pt x="1" y="9"/>
                    </a:cubicBezTo>
                    <a:cubicBezTo>
                      <a:pt x="0" y="9"/>
                      <a:pt x="0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Freeform 51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85" y="2155"/>
                <a:ext cx="70" cy="58"/>
              </a:xfrm>
              <a:custGeom>
                <a:avLst/>
                <a:gdLst>
                  <a:gd name="T0" fmla="*/ 21 w 28"/>
                  <a:gd name="T1" fmla="*/ 23 h 23"/>
                  <a:gd name="T2" fmla="*/ 7 w 28"/>
                  <a:gd name="T3" fmla="*/ 17 h 23"/>
                  <a:gd name="T4" fmla="*/ 2 w 28"/>
                  <a:gd name="T5" fmla="*/ 0 h 23"/>
                  <a:gd name="T6" fmla="*/ 2 w 28"/>
                  <a:gd name="T7" fmla="*/ 0 h 23"/>
                  <a:gd name="T8" fmla="*/ 3 w 28"/>
                  <a:gd name="T9" fmla="*/ 1 h 23"/>
                  <a:gd name="T10" fmla="*/ 7 w 28"/>
                  <a:gd name="T11" fmla="*/ 17 h 23"/>
                  <a:gd name="T12" fmla="*/ 27 w 28"/>
                  <a:gd name="T13" fmla="*/ 22 h 23"/>
                  <a:gd name="T14" fmla="*/ 27 w 28"/>
                  <a:gd name="T15" fmla="*/ 22 h 23"/>
                  <a:gd name="T16" fmla="*/ 27 w 28"/>
                  <a:gd name="T17" fmla="*/ 23 h 23"/>
                  <a:gd name="T18" fmla="*/ 21 w 28"/>
                  <a:gd name="T1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" h="23">
                    <a:moveTo>
                      <a:pt x="21" y="23"/>
                    </a:moveTo>
                    <a:cubicBezTo>
                      <a:pt x="15" y="23"/>
                      <a:pt x="11" y="21"/>
                      <a:pt x="7" y="17"/>
                    </a:cubicBezTo>
                    <a:cubicBezTo>
                      <a:pt x="2" y="13"/>
                      <a:pt x="0" y="6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1" y="6"/>
                      <a:pt x="3" y="12"/>
                      <a:pt x="7" y="17"/>
                    </a:cubicBezTo>
                    <a:cubicBezTo>
                      <a:pt x="12" y="22"/>
                      <a:pt x="19" y="23"/>
                      <a:pt x="27" y="22"/>
                    </a:cubicBezTo>
                    <a:cubicBezTo>
                      <a:pt x="27" y="22"/>
                      <a:pt x="27" y="22"/>
                      <a:pt x="27" y="22"/>
                    </a:cubicBezTo>
                    <a:cubicBezTo>
                      <a:pt x="28" y="22"/>
                      <a:pt x="27" y="23"/>
                      <a:pt x="27" y="23"/>
                    </a:cubicBezTo>
                    <a:cubicBezTo>
                      <a:pt x="25" y="23"/>
                      <a:pt x="23" y="23"/>
                      <a:pt x="2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8" name="Freeform 5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2" y="2140"/>
                <a:ext cx="48" cy="17"/>
              </a:xfrm>
              <a:custGeom>
                <a:avLst/>
                <a:gdLst>
                  <a:gd name="T0" fmla="*/ 0 w 19"/>
                  <a:gd name="T1" fmla="*/ 7 h 7"/>
                  <a:gd name="T2" fmla="*/ 0 w 19"/>
                  <a:gd name="T3" fmla="*/ 7 h 7"/>
                  <a:gd name="T4" fmla="*/ 0 w 19"/>
                  <a:gd name="T5" fmla="*/ 7 h 7"/>
                  <a:gd name="T6" fmla="*/ 0 w 19"/>
                  <a:gd name="T7" fmla="*/ 7 h 7"/>
                  <a:gd name="T8" fmla="*/ 8 w 19"/>
                  <a:gd name="T9" fmla="*/ 4 h 7"/>
                  <a:gd name="T10" fmla="*/ 18 w 19"/>
                  <a:gd name="T11" fmla="*/ 0 h 7"/>
                  <a:gd name="T12" fmla="*/ 19 w 19"/>
                  <a:gd name="T13" fmla="*/ 1 h 7"/>
                  <a:gd name="T14" fmla="*/ 19 w 19"/>
                  <a:gd name="T15" fmla="*/ 1 h 7"/>
                  <a:gd name="T16" fmla="*/ 8 w 19"/>
                  <a:gd name="T17" fmla="*/ 5 h 7"/>
                  <a:gd name="T18" fmla="*/ 0 w 19"/>
                  <a:gd name="T1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7"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1" y="7"/>
                      <a:pt x="5" y="5"/>
                      <a:pt x="8" y="4"/>
                    </a:cubicBezTo>
                    <a:cubicBezTo>
                      <a:pt x="11" y="3"/>
                      <a:pt x="16" y="1"/>
                      <a:pt x="18" y="0"/>
                    </a:cubicBezTo>
                    <a:cubicBezTo>
                      <a:pt x="19" y="0"/>
                      <a:pt x="19" y="1"/>
                      <a:pt x="19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6" y="2"/>
                      <a:pt x="12" y="4"/>
                      <a:pt x="8" y="5"/>
                    </a:cubicBezTo>
                    <a:cubicBezTo>
                      <a:pt x="4" y="7"/>
                      <a:pt x="1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9" name="Freeform 51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0" y="2107"/>
                <a:ext cx="8" cy="45"/>
              </a:xfrm>
              <a:custGeom>
                <a:avLst/>
                <a:gdLst>
                  <a:gd name="T0" fmla="*/ 1 w 3"/>
                  <a:gd name="T1" fmla="*/ 18 h 18"/>
                  <a:gd name="T2" fmla="*/ 0 w 3"/>
                  <a:gd name="T3" fmla="*/ 18 h 18"/>
                  <a:gd name="T4" fmla="*/ 2 w 3"/>
                  <a:gd name="T5" fmla="*/ 6 h 18"/>
                  <a:gd name="T6" fmla="*/ 3 w 3"/>
                  <a:gd name="T7" fmla="*/ 0 h 18"/>
                  <a:gd name="T8" fmla="*/ 3 w 3"/>
                  <a:gd name="T9" fmla="*/ 0 h 18"/>
                  <a:gd name="T10" fmla="*/ 3 w 3"/>
                  <a:gd name="T11" fmla="*/ 0 h 18"/>
                  <a:gd name="T12" fmla="*/ 3 w 3"/>
                  <a:gd name="T13" fmla="*/ 6 h 18"/>
                  <a:gd name="T14" fmla="*/ 1 w 3"/>
                  <a:gd name="T15" fmla="*/ 18 h 18"/>
                  <a:gd name="T16" fmla="*/ 1 w 3"/>
                  <a:gd name="T1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8">
                    <a:moveTo>
                      <a:pt x="1" y="18"/>
                    </a:moveTo>
                    <a:cubicBezTo>
                      <a:pt x="1" y="18"/>
                      <a:pt x="0" y="18"/>
                      <a:pt x="0" y="18"/>
                    </a:cubicBezTo>
                    <a:cubicBezTo>
                      <a:pt x="1" y="13"/>
                      <a:pt x="1" y="10"/>
                      <a:pt x="2" y="6"/>
                    </a:cubicBezTo>
                    <a:cubicBezTo>
                      <a:pt x="2" y="4"/>
                      <a:pt x="2" y="3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3"/>
                      <a:pt x="3" y="5"/>
                      <a:pt x="3" y="6"/>
                    </a:cubicBezTo>
                    <a:cubicBezTo>
                      <a:pt x="2" y="10"/>
                      <a:pt x="2" y="14"/>
                      <a:pt x="1" y="18"/>
                    </a:cubicBezTo>
                    <a:cubicBezTo>
                      <a:pt x="1" y="18"/>
                      <a:pt x="1" y="18"/>
                      <a:pt x="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0" name="Freeform 52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7" y="2157"/>
                <a:ext cx="48" cy="23"/>
              </a:xfrm>
              <a:custGeom>
                <a:avLst/>
                <a:gdLst>
                  <a:gd name="T0" fmla="*/ 19 w 19"/>
                  <a:gd name="T1" fmla="*/ 9 h 9"/>
                  <a:gd name="T2" fmla="*/ 19 w 19"/>
                  <a:gd name="T3" fmla="*/ 9 h 9"/>
                  <a:gd name="T4" fmla="*/ 16 w 19"/>
                  <a:gd name="T5" fmla="*/ 7 h 9"/>
                  <a:gd name="T6" fmla="*/ 1 w 19"/>
                  <a:gd name="T7" fmla="*/ 1 h 9"/>
                  <a:gd name="T8" fmla="*/ 0 w 19"/>
                  <a:gd name="T9" fmla="*/ 0 h 9"/>
                  <a:gd name="T10" fmla="*/ 1 w 19"/>
                  <a:gd name="T11" fmla="*/ 0 h 9"/>
                  <a:gd name="T12" fmla="*/ 16 w 19"/>
                  <a:gd name="T13" fmla="*/ 7 h 9"/>
                  <a:gd name="T14" fmla="*/ 19 w 19"/>
                  <a:gd name="T15" fmla="*/ 8 h 9"/>
                  <a:gd name="T16" fmla="*/ 19 w 19"/>
                  <a:gd name="T17" fmla="*/ 8 h 9"/>
                  <a:gd name="T18" fmla="*/ 19 w 19"/>
                  <a:gd name="T19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9">
                    <a:moveTo>
                      <a:pt x="19" y="9"/>
                    </a:moveTo>
                    <a:cubicBezTo>
                      <a:pt x="19" y="9"/>
                      <a:pt x="19" y="9"/>
                      <a:pt x="19" y="9"/>
                    </a:cubicBezTo>
                    <a:cubicBezTo>
                      <a:pt x="18" y="9"/>
                      <a:pt x="17" y="8"/>
                      <a:pt x="16" y="7"/>
                    </a:cubicBezTo>
                    <a:cubicBezTo>
                      <a:pt x="11" y="5"/>
                      <a:pt x="2" y="2"/>
                      <a:pt x="1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3" y="1"/>
                      <a:pt x="11" y="5"/>
                      <a:pt x="16" y="7"/>
                    </a:cubicBezTo>
                    <a:cubicBezTo>
                      <a:pt x="17" y="7"/>
                      <a:pt x="19" y="8"/>
                      <a:pt x="19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9"/>
                      <a:pt x="19" y="9"/>
                      <a:pt x="1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Freeform 52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7" y="2157"/>
                <a:ext cx="18" cy="43"/>
              </a:xfrm>
              <a:custGeom>
                <a:avLst/>
                <a:gdLst>
                  <a:gd name="T0" fmla="*/ 6 w 7"/>
                  <a:gd name="T1" fmla="*/ 17 h 17"/>
                  <a:gd name="T2" fmla="*/ 6 w 7"/>
                  <a:gd name="T3" fmla="*/ 16 h 17"/>
                  <a:gd name="T4" fmla="*/ 0 w 7"/>
                  <a:gd name="T5" fmla="*/ 1 h 17"/>
                  <a:gd name="T6" fmla="*/ 0 w 7"/>
                  <a:gd name="T7" fmla="*/ 0 h 17"/>
                  <a:gd name="T8" fmla="*/ 1 w 7"/>
                  <a:gd name="T9" fmla="*/ 0 h 17"/>
                  <a:gd name="T10" fmla="*/ 6 w 7"/>
                  <a:gd name="T11" fmla="*/ 16 h 17"/>
                  <a:gd name="T12" fmla="*/ 6 w 7"/>
                  <a:gd name="T13" fmla="*/ 16 h 17"/>
                  <a:gd name="T14" fmla="*/ 6 w 7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7">
                    <a:moveTo>
                      <a:pt x="6" y="17"/>
                    </a:moveTo>
                    <a:cubicBezTo>
                      <a:pt x="6" y="17"/>
                      <a:pt x="6" y="16"/>
                      <a:pt x="6" y="16"/>
                    </a:cubicBezTo>
                    <a:cubicBezTo>
                      <a:pt x="4" y="13"/>
                      <a:pt x="1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5" y="12"/>
                      <a:pt x="6" y="16"/>
                    </a:cubicBezTo>
                    <a:cubicBezTo>
                      <a:pt x="7" y="16"/>
                      <a:pt x="6" y="16"/>
                      <a:pt x="6" y="16"/>
                    </a:cubicBezTo>
                    <a:cubicBezTo>
                      <a:pt x="6" y="17"/>
                      <a:pt x="6" y="17"/>
                      <a:pt x="6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2" name="Freeform 52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7" y="2110"/>
                <a:ext cx="3" cy="50"/>
              </a:xfrm>
              <a:custGeom>
                <a:avLst/>
                <a:gdLst>
                  <a:gd name="T0" fmla="*/ 1 w 1"/>
                  <a:gd name="T1" fmla="*/ 20 h 20"/>
                  <a:gd name="T2" fmla="*/ 0 w 1"/>
                  <a:gd name="T3" fmla="*/ 19 h 20"/>
                  <a:gd name="T4" fmla="*/ 0 w 1"/>
                  <a:gd name="T5" fmla="*/ 1 h 20"/>
                  <a:gd name="T6" fmla="*/ 1 w 1"/>
                  <a:gd name="T7" fmla="*/ 0 h 20"/>
                  <a:gd name="T8" fmla="*/ 1 w 1"/>
                  <a:gd name="T9" fmla="*/ 1 h 20"/>
                  <a:gd name="T10" fmla="*/ 1 w 1"/>
                  <a:gd name="T11" fmla="*/ 19 h 20"/>
                  <a:gd name="T12" fmla="*/ 1 w 1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20">
                    <a:moveTo>
                      <a:pt x="1" y="20"/>
                    </a:moveTo>
                    <a:cubicBezTo>
                      <a:pt x="0" y="20"/>
                      <a:pt x="0" y="19"/>
                      <a:pt x="0" y="19"/>
                    </a:cubicBezTo>
                    <a:cubicBezTo>
                      <a:pt x="0" y="17"/>
                      <a:pt x="0" y="2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2"/>
                      <a:pt x="1" y="17"/>
                      <a:pt x="1" y="19"/>
                    </a:cubicBezTo>
                    <a:cubicBezTo>
                      <a:pt x="1" y="19"/>
                      <a:pt x="1" y="20"/>
                      <a:pt x="1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3" name="Freeform 52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0" y="2127"/>
                <a:ext cx="48" cy="30"/>
              </a:xfrm>
              <a:custGeom>
                <a:avLst/>
                <a:gdLst>
                  <a:gd name="T0" fmla="*/ 4 w 19"/>
                  <a:gd name="T1" fmla="*/ 12 h 12"/>
                  <a:gd name="T2" fmla="*/ 4 w 19"/>
                  <a:gd name="T3" fmla="*/ 11 h 12"/>
                  <a:gd name="T4" fmla="*/ 4 w 19"/>
                  <a:gd name="T5" fmla="*/ 11 h 12"/>
                  <a:gd name="T6" fmla="*/ 15 w 19"/>
                  <a:gd name="T7" fmla="*/ 6 h 12"/>
                  <a:gd name="T8" fmla="*/ 17 w 19"/>
                  <a:gd name="T9" fmla="*/ 4 h 12"/>
                  <a:gd name="T10" fmla="*/ 18 w 19"/>
                  <a:gd name="T11" fmla="*/ 1 h 12"/>
                  <a:gd name="T12" fmla="*/ 18 w 19"/>
                  <a:gd name="T13" fmla="*/ 1 h 12"/>
                  <a:gd name="T14" fmla="*/ 3 w 19"/>
                  <a:gd name="T15" fmla="*/ 9 h 12"/>
                  <a:gd name="T16" fmla="*/ 1 w 19"/>
                  <a:gd name="T17" fmla="*/ 10 h 12"/>
                  <a:gd name="T18" fmla="*/ 1 w 19"/>
                  <a:gd name="T19" fmla="*/ 10 h 12"/>
                  <a:gd name="T20" fmla="*/ 1 w 19"/>
                  <a:gd name="T21" fmla="*/ 10 h 12"/>
                  <a:gd name="T22" fmla="*/ 3 w 19"/>
                  <a:gd name="T23" fmla="*/ 8 h 12"/>
                  <a:gd name="T24" fmla="*/ 19 w 19"/>
                  <a:gd name="T25" fmla="*/ 0 h 12"/>
                  <a:gd name="T26" fmla="*/ 19 w 19"/>
                  <a:gd name="T27" fmla="*/ 0 h 12"/>
                  <a:gd name="T28" fmla="*/ 19 w 19"/>
                  <a:gd name="T29" fmla="*/ 0 h 12"/>
                  <a:gd name="T30" fmla="*/ 19 w 19"/>
                  <a:gd name="T31" fmla="*/ 2 h 12"/>
                  <a:gd name="T32" fmla="*/ 18 w 19"/>
                  <a:gd name="T33" fmla="*/ 5 h 12"/>
                  <a:gd name="T34" fmla="*/ 18 w 19"/>
                  <a:gd name="T35" fmla="*/ 5 h 12"/>
                  <a:gd name="T36" fmla="*/ 16 w 19"/>
                  <a:gd name="T37" fmla="*/ 6 h 12"/>
                  <a:gd name="T38" fmla="*/ 4 w 19"/>
                  <a:gd name="T39" fmla="*/ 11 h 12"/>
                  <a:gd name="T40" fmla="*/ 4 w 19"/>
                  <a:gd name="T41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9" h="12">
                    <a:moveTo>
                      <a:pt x="4" y="12"/>
                    </a:moveTo>
                    <a:cubicBezTo>
                      <a:pt x="4" y="12"/>
                      <a:pt x="4" y="11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7" y="9"/>
                      <a:pt x="12" y="7"/>
                      <a:pt x="15" y="6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8" y="3"/>
                      <a:pt x="18" y="2"/>
                      <a:pt x="18" y="1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4" y="3"/>
                      <a:pt x="7" y="7"/>
                      <a:pt x="3" y="9"/>
                    </a:cubicBezTo>
                    <a:cubicBezTo>
                      <a:pt x="1" y="11"/>
                      <a:pt x="1" y="11"/>
                      <a:pt x="1" y="10"/>
                    </a:cubicBezTo>
                    <a:cubicBezTo>
                      <a:pt x="1" y="10"/>
                      <a:pt x="0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9"/>
                      <a:pt x="2" y="9"/>
                      <a:pt x="3" y="8"/>
                    </a:cubicBezTo>
                    <a:cubicBezTo>
                      <a:pt x="7" y="6"/>
                      <a:pt x="14" y="2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1"/>
                      <a:pt x="19" y="1"/>
                      <a:pt x="19" y="2"/>
                    </a:cubicBezTo>
                    <a:cubicBezTo>
                      <a:pt x="19" y="3"/>
                      <a:pt x="19" y="4"/>
                      <a:pt x="18" y="5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2" y="8"/>
                      <a:pt x="8" y="10"/>
                      <a:pt x="4" y="11"/>
                    </a:cubicBezTo>
                    <a:cubicBezTo>
                      <a:pt x="4" y="11"/>
                      <a:pt x="4" y="12"/>
                      <a:pt x="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4" name="Freeform 52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0" y="2198"/>
                <a:ext cx="5" cy="12"/>
              </a:xfrm>
              <a:custGeom>
                <a:avLst/>
                <a:gdLst>
                  <a:gd name="T0" fmla="*/ 1 w 2"/>
                  <a:gd name="T1" fmla="*/ 5 h 5"/>
                  <a:gd name="T2" fmla="*/ 1 w 2"/>
                  <a:gd name="T3" fmla="*/ 5 h 5"/>
                  <a:gd name="T4" fmla="*/ 0 w 2"/>
                  <a:gd name="T5" fmla="*/ 5 h 5"/>
                  <a:gd name="T6" fmla="*/ 1 w 2"/>
                  <a:gd name="T7" fmla="*/ 0 h 5"/>
                  <a:gd name="T8" fmla="*/ 1 w 2"/>
                  <a:gd name="T9" fmla="*/ 0 h 5"/>
                  <a:gd name="T10" fmla="*/ 2 w 2"/>
                  <a:gd name="T11" fmla="*/ 0 h 5"/>
                  <a:gd name="T12" fmla="*/ 1 w 2"/>
                  <a:gd name="T13" fmla="*/ 5 h 5"/>
                  <a:gd name="T14" fmla="*/ 1 w 2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1" y="3"/>
                      <a:pt x="1" y="2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2"/>
                      <a:pt x="2" y="3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5" name="Freeform 52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0" y="2157"/>
                <a:ext cx="20" cy="53"/>
              </a:xfrm>
              <a:custGeom>
                <a:avLst/>
                <a:gdLst>
                  <a:gd name="T0" fmla="*/ 7 w 8"/>
                  <a:gd name="T1" fmla="*/ 21 h 21"/>
                  <a:gd name="T2" fmla="*/ 7 w 8"/>
                  <a:gd name="T3" fmla="*/ 21 h 21"/>
                  <a:gd name="T4" fmla="*/ 6 w 8"/>
                  <a:gd name="T5" fmla="*/ 20 h 21"/>
                  <a:gd name="T6" fmla="*/ 5 w 8"/>
                  <a:gd name="T7" fmla="*/ 18 h 21"/>
                  <a:gd name="T8" fmla="*/ 5 w 8"/>
                  <a:gd name="T9" fmla="*/ 18 h 21"/>
                  <a:gd name="T10" fmla="*/ 6 w 8"/>
                  <a:gd name="T11" fmla="*/ 18 h 21"/>
                  <a:gd name="T12" fmla="*/ 7 w 8"/>
                  <a:gd name="T13" fmla="*/ 19 h 21"/>
                  <a:gd name="T14" fmla="*/ 7 w 8"/>
                  <a:gd name="T15" fmla="*/ 20 h 21"/>
                  <a:gd name="T16" fmla="*/ 7 w 8"/>
                  <a:gd name="T17" fmla="*/ 18 h 21"/>
                  <a:gd name="T18" fmla="*/ 7 w 8"/>
                  <a:gd name="T19" fmla="*/ 15 h 21"/>
                  <a:gd name="T20" fmla="*/ 4 w 8"/>
                  <a:gd name="T21" fmla="*/ 9 h 21"/>
                  <a:gd name="T22" fmla="*/ 0 w 8"/>
                  <a:gd name="T23" fmla="*/ 1 h 21"/>
                  <a:gd name="T24" fmla="*/ 0 w 8"/>
                  <a:gd name="T25" fmla="*/ 0 h 21"/>
                  <a:gd name="T26" fmla="*/ 1 w 8"/>
                  <a:gd name="T27" fmla="*/ 0 h 21"/>
                  <a:gd name="T28" fmla="*/ 5 w 8"/>
                  <a:gd name="T29" fmla="*/ 9 h 21"/>
                  <a:gd name="T30" fmla="*/ 8 w 8"/>
                  <a:gd name="T31" fmla="*/ 15 h 21"/>
                  <a:gd name="T32" fmla="*/ 8 w 8"/>
                  <a:gd name="T33" fmla="*/ 19 h 21"/>
                  <a:gd name="T34" fmla="*/ 8 w 8"/>
                  <a:gd name="T35" fmla="*/ 21 h 21"/>
                  <a:gd name="T36" fmla="*/ 8 w 8"/>
                  <a:gd name="T37" fmla="*/ 21 h 21"/>
                  <a:gd name="T38" fmla="*/ 7 w 8"/>
                  <a:gd name="T3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" h="21">
                    <a:moveTo>
                      <a:pt x="7" y="21"/>
                    </a:move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6" y="20"/>
                      <a:pt x="6" y="20"/>
                    </a:cubicBezTo>
                    <a:cubicBezTo>
                      <a:pt x="6" y="19"/>
                      <a:pt x="5" y="19"/>
                      <a:pt x="5" y="18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7"/>
                      <a:pt x="5" y="17"/>
                      <a:pt x="6" y="18"/>
                    </a:cubicBezTo>
                    <a:cubicBezTo>
                      <a:pt x="6" y="18"/>
                      <a:pt x="6" y="19"/>
                      <a:pt x="7" y="19"/>
                    </a:cubicBezTo>
                    <a:cubicBezTo>
                      <a:pt x="7" y="19"/>
                      <a:pt x="7" y="19"/>
                      <a:pt x="7" y="20"/>
                    </a:cubicBezTo>
                    <a:cubicBezTo>
                      <a:pt x="7" y="19"/>
                      <a:pt x="7" y="19"/>
                      <a:pt x="7" y="18"/>
                    </a:cubicBezTo>
                    <a:cubicBezTo>
                      <a:pt x="7" y="17"/>
                      <a:pt x="7" y="16"/>
                      <a:pt x="7" y="15"/>
                    </a:cubicBezTo>
                    <a:cubicBezTo>
                      <a:pt x="7" y="15"/>
                      <a:pt x="6" y="12"/>
                      <a:pt x="4" y="9"/>
                    </a:cubicBezTo>
                    <a:cubicBezTo>
                      <a:pt x="3" y="6"/>
                      <a:pt x="1" y="3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2"/>
                      <a:pt x="3" y="6"/>
                      <a:pt x="5" y="9"/>
                    </a:cubicBezTo>
                    <a:cubicBezTo>
                      <a:pt x="7" y="13"/>
                      <a:pt x="8" y="15"/>
                      <a:pt x="8" y="15"/>
                    </a:cubicBezTo>
                    <a:cubicBezTo>
                      <a:pt x="8" y="15"/>
                      <a:pt x="8" y="17"/>
                      <a:pt x="8" y="19"/>
                    </a:cubicBezTo>
                    <a:cubicBezTo>
                      <a:pt x="8" y="19"/>
                      <a:pt x="8" y="20"/>
                      <a:pt x="8" y="21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7" y="21"/>
                      <a:pt x="7" y="21"/>
                      <a:pt x="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6" name="Freeform 52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2" y="2157"/>
                <a:ext cx="46" cy="18"/>
              </a:xfrm>
              <a:custGeom>
                <a:avLst/>
                <a:gdLst>
                  <a:gd name="T0" fmla="*/ 18 w 18"/>
                  <a:gd name="T1" fmla="*/ 7 h 7"/>
                  <a:gd name="T2" fmla="*/ 18 w 18"/>
                  <a:gd name="T3" fmla="*/ 7 h 7"/>
                  <a:gd name="T4" fmla="*/ 13 w 18"/>
                  <a:gd name="T5" fmla="*/ 5 h 7"/>
                  <a:gd name="T6" fmla="*/ 0 w 18"/>
                  <a:gd name="T7" fmla="*/ 0 h 7"/>
                  <a:gd name="T8" fmla="*/ 0 w 18"/>
                  <a:gd name="T9" fmla="*/ 0 h 7"/>
                  <a:gd name="T10" fmla="*/ 0 w 18"/>
                  <a:gd name="T11" fmla="*/ 0 h 7"/>
                  <a:gd name="T12" fmla="*/ 13 w 18"/>
                  <a:gd name="T13" fmla="*/ 4 h 7"/>
                  <a:gd name="T14" fmla="*/ 18 w 18"/>
                  <a:gd name="T15" fmla="*/ 6 h 7"/>
                  <a:gd name="T16" fmla="*/ 18 w 18"/>
                  <a:gd name="T17" fmla="*/ 6 h 7"/>
                  <a:gd name="T18" fmla="*/ 18 w 18"/>
                  <a:gd name="T1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7">
                    <a:moveTo>
                      <a:pt x="18" y="7"/>
                    </a:moveTo>
                    <a:cubicBezTo>
                      <a:pt x="18" y="7"/>
                      <a:pt x="18" y="7"/>
                      <a:pt x="18" y="7"/>
                    </a:cubicBezTo>
                    <a:cubicBezTo>
                      <a:pt x="16" y="6"/>
                      <a:pt x="15" y="6"/>
                      <a:pt x="13" y="5"/>
                    </a:cubicBezTo>
                    <a:cubicBezTo>
                      <a:pt x="8" y="3"/>
                      <a:pt x="2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9" y="3"/>
                      <a:pt x="13" y="4"/>
                    </a:cubicBezTo>
                    <a:cubicBezTo>
                      <a:pt x="15" y="5"/>
                      <a:pt x="17" y="5"/>
                      <a:pt x="18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8" y="6"/>
                      <a:pt x="18" y="7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7" name="Freeform 52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3" y="2178"/>
                <a:ext cx="2" cy="12"/>
              </a:xfrm>
              <a:custGeom>
                <a:avLst/>
                <a:gdLst>
                  <a:gd name="T0" fmla="*/ 0 w 1"/>
                  <a:gd name="T1" fmla="*/ 5 h 5"/>
                  <a:gd name="T2" fmla="*/ 0 w 1"/>
                  <a:gd name="T3" fmla="*/ 5 h 5"/>
                  <a:gd name="T4" fmla="*/ 0 w 1"/>
                  <a:gd name="T5" fmla="*/ 5 h 5"/>
                  <a:gd name="T6" fmla="*/ 0 w 1"/>
                  <a:gd name="T7" fmla="*/ 2 h 5"/>
                  <a:gd name="T8" fmla="*/ 0 w 1"/>
                  <a:gd name="T9" fmla="*/ 0 h 5"/>
                  <a:gd name="T10" fmla="*/ 1 w 1"/>
                  <a:gd name="T11" fmla="*/ 0 h 5"/>
                  <a:gd name="T12" fmla="*/ 1 w 1"/>
                  <a:gd name="T13" fmla="*/ 0 h 5"/>
                  <a:gd name="T14" fmla="*/ 1 w 1"/>
                  <a:gd name="T15" fmla="*/ 2 h 5"/>
                  <a:gd name="T16" fmla="*/ 0 w 1"/>
                  <a:gd name="T17" fmla="*/ 5 h 5"/>
                  <a:gd name="T18" fmla="*/ 0 w 1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5"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5"/>
                      <a:pt x="1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Freeform 52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3" y="2170"/>
                <a:ext cx="5" cy="15"/>
              </a:xfrm>
              <a:custGeom>
                <a:avLst/>
                <a:gdLst>
                  <a:gd name="T0" fmla="*/ 1 w 2"/>
                  <a:gd name="T1" fmla="*/ 6 h 6"/>
                  <a:gd name="T2" fmla="*/ 1 w 2"/>
                  <a:gd name="T3" fmla="*/ 6 h 6"/>
                  <a:gd name="T4" fmla="*/ 1 w 2"/>
                  <a:gd name="T5" fmla="*/ 6 h 6"/>
                  <a:gd name="T6" fmla="*/ 1 w 2"/>
                  <a:gd name="T7" fmla="*/ 5 h 6"/>
                  <a:gd name="T8" fmla="*/ 1 w 2"/>
                  <a:gd name="T9" fmla="*/ 5 h 6"/>
                  <a:gd name="T10" fmla="*/ 1 w 2"/>
                  <a:gd name="T11" fmla="*/ 1 h 6"/>
                  <a:gd name="T12" fmla="*/ 2 w 2"/>
                  <a:gd name="T13" fmla="*/ 0 h 6"/>
                  <a:gd name="T14" fmla="*/ 2 w 2"/>
                  <a:gd name="T15" fmla="*/ 1 h 6"/>
                  <a:gd name="T16" fmla="*/ 2 w 2"/>
                  <a:gd name="T17" fmla="*/ 6 h 6"/>
                  <a:gd name="T18" fmla="*/ 2 w 2"/>
                  <a:gd name="T19" fmla="*/ 6 h 6"/>
                  <a:gd name="T20" fmla="*/ 1 w 2"/>
                  <a:gd name="T2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1" y="6"/>
                    </a:move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0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9" name="Freeform 52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5" y="2140"/>
                <a:ext cx="8" cy="48"/>
              </a:xfrm>
              <a:custGeom>
                <a:avLst/>
                <a:gdLst>
                  <a:gd name="T0" fmla="*/ 1 w 3"/>
                  <a:gd name="T1" fmla="*/ 19 h 19"/>
                  <a:gd name="T2" fmla="*/ 0 w 3"/>
                  <a:gd name="T3" fmla="*/ 19 h 19"/>
                  <a:gd name="T4" fmla="*/ 0 w 3"/>
                  <a:gd name="T5" fmla="*/ 18 h 19"/>
                  <a:gd name="T6" fmla="*/ 1 w 3"/>
                  <a:gd name="T7" fmla="*/ 17 h 19"/>
                  <a:gd name="T8" fmla="*/ 1 w 3"/>
                  <a:gd name="T9" fmla="*/ 17 h 19"/>
                  <a:gd name="T10" fmla="*/ 2 w 3"/>
                  <a:gd name="T11" fmla="*/ 10 h 19"/>
                  <a:gd name="T12" fmla="*/ 1 w 3"/>
                  <a:gd name="T13" fmla="*/ 1 h 19"/>
                  <a:gd name="T14" fmla="*/ 1 w 3"/>
                  <a:gd name="T15" fmla="*/ 1 h 19"/>
                  <a:gd name="T16" fmla="*/ 2 w 3"/>
                  <a:gd name="T17" fmla="*/ 1 h 19"/>
                  <a:gd name="T18" fmla="*/ 3 w 3"/>
                  <a:gd name="T19" fmla="*/ 10 h 19"/>
                  <a:gd name="T20" fmla="*/ 1 w 3"/>
                  <a:gd name="T21" fmla="*/ 18 h 19"/>
                  <a:gd name="T22" fmla="*/ 1 w 3"/>
                  <a:gd name="T2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" h="19">
                    <a:moveTo>
                      <a:pt x="1" y="19"/>
                    </a:moveTo>
                    <a:cubicBezTo>
                      <a:pt x="1" y="19"/>
                      <a:pt x="1" y="19"/>
                      <a:pt x="0" y="19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7"/>
                      <a:pt x="0" y="17"/>
                      <a:pt x="1" y="17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2" y="15"/>
                      <a:pt x="2" y="13"/>
                      <a:pt x="2" y="10"/>
                    </a:cubicBezTo>
                    <a:cubicBezTo>
                      <a:pt x="2" y="7"/>
                      <a:pt x="2" y="4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4"/>
                      <a:pt x="3" y="7"/>
                      <a:pt x="3" y="10"/>
                    </a:cubicBezTo>
                    <a:cubicBezTo>
                      <a:pt x="3" y="13"/>
                      <a:pt x="2" y="16"/>
                      <a:pt x="1" y="18"/>
                    </a:cubicBezTo>
                    <a:cubicBezTo>
                      <a:pt x="1" y="18"/>
                      <a:pt x="1" y="19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0" name="Freeform 53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0" y="2150"/>
                <a:ext cx="2" cy="10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4 h 4"/>
                  <a:gd name="T4" fmla="*/ 0 w 1"/>
                  <a:gd name="T5" fmla="*/ 4 h 4"/>
                  <a:gd name="T6" fmla="*/ 0 w 1"/>
                  <a:gd name="T7" fmla="*/ 2 h 4"/>
                  <a:gd name="T8" fmla="*/ 0 w 1"/>
                  <a:gd name="T9" fmla="*/ 1 h 4"/>
                  <a:gd name="T10" fmla="*/ 1 w 1"/>
                  <a:gd name="T11" fmla="*/ 0 h 4"/>
                  <a:gd name="T12" fmla="*/ 1 w 1"/>
                  <a:gd name="T13" fmla="*/ 1 h 4"/>
                  <a:gd name="T14" fmla="*/ 1 w 1"/>
                  <a:gd name="T15" fmla="*/ 2 h 4"/>
                  <a:gd name="T16" fmla="*/ 1 w 1"/>
                  <a:gd name="T17" fmla="*/ 4 h 4"/>
                  <a:gd name="T18" fmla="*/ 1 w 1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1" name="Freeform 53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90" y="2170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Freeform 53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92" y="2175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1 w 2"/>
                  <a:gd name="T9" fmla="*/ 1 h 3"/>
                  <a:gd name="T10" fmla="*/ 1 w 2"/>
                  <a:gd name="T11" fmla="*/ 1 h 3"/>
                  <a:gd name="T12" fmla="*/ 0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1"/>
                    </a:cubicBezTo>
                    <a:cubicBezTo>
                      <a:pt x="1" y="1"/>
                      <a:pt x="2" y="1"/>
                      <a:pt x="1" y="1"/>
                    </a:cubicBezTo>
                    <a:cubicBezTo>
                      <a:pt x="1" y="2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3" name="Freeform 53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92" y="2180"/>
                <a:ext cx="8" cy="8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1 w 3"/>
                  <a:gd name="T5" fmla="*/ 3 h 3"/>
                  <a:gd name="T6" fmla="*/ 2 w 3"/>
                  <a:gd name="T7" fmla="*/ 0 h 3"/>
                  <a:gd name="T8" fmla="*/ 2 w 3"/>
                  <a:gd name="T9" fmla="*/ 0 h 3"/>
                  <a:gd name="T10" fmla="*/ 2 w 3"/>
                  <a:gd name="T11" fmla="*/ 1 h 3"/>
                  <a:gd name="T12" fmla="*/ 1 w 3"/>
                  <a:gd name="T13" fmla="*/ 3 h 3"/>
                  <a:gd name="T14" fmla="*/ 1 w 3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4" name="Freeform 53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795" y="2183"/>
                <a:ext cx="7" cy="10"/>
              </a:xfrm>
              <a:custGeom>
                <a:avLst/>
                <a:gdLst>
                  <a:gd name="T0" fmla="*/ 1 w 3"/>
                  <a:gd name="T1" fmla="*/ 4 h 4"/>
                  <a:gd name="T2" fmla="*/ 1 w 3"/>
                  <a:gd name="T3" fmla="*/ 4 h 4"/>
                  <a:gd name="T4" fmla="*/ 0 w 3"/>
                  <a:gd name="T5" fmla="*/ 3 h 4"/>
                  <a:gd name="T6" fmla="*/ 2 w 3"/>
                  <a:gd name="T7" fmla="*/ 1 h 4"/>
                  <a:gd name="T8" fmla="*/ 2 w 3"/>
                  <a:gd name="T9" fmla="*/ 0 h 4"/>
                  <a:gd name="T10" fmla="*/ 3 w 3"/>
                  <a:gd name="T11" fmla="*/ 1 h 4"/>
                  <a:gd name="T12" fmla="*/ 1 w 3"/>
                  <a:gd name="T13" fmla="*/ 3 h 4"/>
                  <a:gd name="T14" fmla="*/ 1 w 3"/>
                  <a:gd name="T15" fmla="*/ 4 h 4"/>
                  <a:gd name="T16" fmla="*/ 1 w 3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1" y="2"/>
                      <a:pt x="1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5" name="Freeform 53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00" y="2188"/>
                <a:ext cx="5" cy="10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4 h 4"/>
                  <a:gd name="T4" fmla="*/ 0 w 2"/>
                  <a:gd name="T5" fmla="*/ 3 h 4"/>
                  <a:gd name="T6" fmla="*/ 1 w 2"/>
                  <a:gd name="T7" fmla="*/ 0 h 4"/>
                  <a:gd name="T8" fmla="*/ 2 w 2"/>
                  <a:gd name="T9" fmla="*/ 0 h 4"/>
                  <a:gd name="T10" fmla="*/ 2 w 2"/>
                  <a:gd name="T11" fmla="*/ 0 h 4"/>
                  <a:gd name="T12" fmla="*/ 1 w 2"/>
                  <a:gd name="T13" fmla="*/ 3 h 4"/>
                  <a:gd name="T14" fmla="*/ 0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4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6" name="Freeform 53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02" y="2190"/>
                <a:ext cx="8" cy="10"/>
              </a:xfrm>
              <a:custGeom>
                <a:avLst/>
                <a:gdLst>
                  <a:gd name="T0" fmla="*/ 1 w 3"/>
                  <a:gd name="T1" fmla="*/ 4 h 4"/>
                  <a:gd name="T2" fmla="*/ 1 w 3"/>
                  <a:gd name="T3" fmla="*/ 4 h 4"/>
                  <a:gd name="T4" fmla="*/ 0 w 3"/>
                  <a:gd name="T5" fmla="*/ 3 h 4"/>
                  <a:gd name="T6" fmla="*/ 2 w 3"/>
                  <a:gd name="T7" fmla="*/ 0 h 4"/>
                  <a:gd name="T8" fmla="*/ 3 w 3"/>
                  <a:gd name="T9" fmla="*/ 0 h 4"/>
                  <a:gd name="T10" fmla="*/ 3 w 3"/>
                  <a:gd name="T11" fmla="*/ 0 h 4"/>
                  <a:gd name="T12" fmla="*/ 1 w 3"/>
                  <a:gd name="T13" fmla="*/ 4 h 4"/>
                  <a:gd name="T14" fmla="*/ 1 w 3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1" y="2"/>
                      <a:pt x="1" y="1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2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7" name="Freeform 53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07" y="2193"/>
                <a:ext cx="8" cy="12"/>
              </a:xfrm>
              <a:custGeom>
                <a:avLst/>
                <a:gdLst>
                  <a:gd name="T0" fmla="*/ 1 w 3"/>
                  <a:gd name="T1" fmla="*/ 5 h 5"/>
                  <a:gd name="T2" fmla="*/ 0 w 3"/>
                  <a:gd name="T3" fmla="*/ 5 h 5"/>
                  <a:gd name="T4" fmla="*/ 0 w 3"/>
                  <a:gd name="T5" fmla="*/ 4 h 5"/>
                  <a:gd name="T6" fmla="*/ 2 w 3"/>
                  <a:gd name="T7" fmla="*/ 0 h 5"/>
                  <a:gd name="T8" fmla="*/ 2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3 w 3"/>
                  <a:gd name="T15" fmla="*/ 1 h 5"/>
                  <a:gd name="T16" fmla="*/ 1 w 3"/>
                  <a:gd name="T17" fmla="*/ 4 h 5"/>
                  <a:gd name="T18" fmla="*/ 1 w 3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5">
                    <a:moveTo>
                      <a:pt x="1" y="5"/>
                    </a:moveTo>
                    <a:cubicBezTo>
                      <a:pt x="1" y="5"/>
                      <a:pt x="1" y="5"/>
                      <a:pt x="0" y="5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1" y="3"/>
                      <a:pt x="1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2"/>
                      <a:pt x="2" y="3"/>
                      <a:pt x="1" y="4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8" name="Freeform 53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12" y="2195"/>
                <a:ext cx="10" cy="13"/>
              </a:xfrm>
              <a:custGeom>
                <a:avLst/>
                <a:gdLst>
                  <a:gd name="T0" fmla="*/ 1 w 4"/>
                  <a:gd name="T1" fmla="*/ 5 h 5"/>
                  <a:gd name="T2" fmla="*/ 1 w 4"/>
                  <a:gd name="T3" fmla="*/ 5 h 5"/>
                  <a:gd name="T4" fmla="*/ 1 w 4"/>
                  <a:gd name="T5" fmla="*/ 4 h 5"/>
                  <a:gd name="T6" fmla="*/ 3 w 4"/>
                  <a:gd name="T7" fmla="*/ 0 h 5"/>
                  <a:gd name="T8" fmla="*/ 3 w 4"/>
                  <a:gd name="T9" fmla="*/ 0 h 5"/>
                  <a:gd name="T10" fmla="*/ 3 w 4"/>
                  <a:gd name="T11" fmla="*/ 1 h 5"/>
                  <a:gd name="T12" fmla="*/ 1 w 4"/>
                  <a:gd name="T13" fmla="*/ 4 h 5"/>
                  <a:gd name="T14" fmla="*/ 1 w 4"/>
                  <a:gd name="T15" fmla="*/ 5 h 5"/>
                  <a:gd name="T16" fmla="*/ 1 w 4"/>
                  <a:gd name="T17" fmla="*/ 5 h 5"/>
                  <a:gd name="T18" fmla="*/ 1 w 4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5"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0" y="5"/>
                      <a:pt x="1" y="4"/>
                      <a:pt x="1" y="4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4" y="0"/>
                      <a:pt x="3" y="1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Freeform 53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20" y="2198"/>
                <a:ext cx="7" cy="15"/>
              </a:xfrm>
              <a:custGeom>
                <a:avLst/>
                <a:gdLst>
                  <a:gd name="T0" fmla="*/ 1 w 3"/>
                  <a:gd name="T1" fmla="*/ 6 h 6"/>
                  <a:gd name="T2" fmla="*/ 0 w 3"/>
                  <a:gd name="T3" fmla="*/ 5 h 6"/>
                  <a:gd name="T4" fmla="*/ 0 w 3"/>
                  <a:gd name="T5" fmla="*/ 5 h 6"/>
                  <a:gd name="T6" fmla="*/ 2 w 3"/>
                  <a:gd name="T7" fmla="*/ 0 h 6"/>
                  <a:gd name="T8" fmla="*/ 3 w 3"/>
                  <a:gd name="T9" fmla="*/ 0 h 6"/>
                  <a:gd name="T10" fmla="*/ 3 w 3"/>
                  <a:gd name="T11" fmla="*/ 0 h 6"/>
                  <a:gd name="T12" fmla="*/ 1 w 3"/>
                  <a:gd name="T13" fmla="*/ 5 h 6"/>
                  <a:gd name="T14" fmla="*/ 1 w 3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1" y="6"/>
                      <a:pt x="0" y="6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3"/>
                      <a:pt x="2" y="1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2" y="4"/>
                      <a:pt x="1" y="5"/>
                    </a:cubicBezTo>
                    <a:cubicBezTo>
                      <a:pt x="1" y="5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0" name="Freeform 54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25" y="2198"/>
                <a:ext cx="7" cy="15"/>
              </a:xfrm>
              <a:custGeom>
                <a:avLst/>
                <a:gdLst>
                  <a:gd name="T0" fmla="*/ 1 w 3"/>
                  <a:gd name="T1" fmla="*/ 6 h 6"/>
                  <a:gd name="T2" fmla="*/ 1 w 3"/>
                  <a:gd name="T3" fmla="*/ 6 h 6"/>
                  <a:gd name="T4" fmla="*/ 0 w 3"/>
                  <a:gd name="T5" fmla="*/ 6 h 6"/>
                  <a:gd name="T6" fmla="*/ 2 w 3"/>
                  <a:gd name="T7" fmla="*/ 1 h 6"/>
                  <a:gd name="T8" fmla="*/ 3 w 3"/>
                  <a:gd name="T9" fmla="*/ 0 h 6"/>
                  <a:gd name="T10" fmla="*/ 3 w 3"/>
                  <a:gd name="T11" fmla="*/ 1 h 6"/>
                  <a:gd name="T12" fmla="*/ 1 w 3"/>
                  <a:gd name="T13" fmla="*/ 6 h 6"/>
                  <a:gd name="T14" fmla="*/ 1 w 3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1" y="4"/>
                      <a:pt x="2" y="2"/>
                      <a:pt x="2" y="1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2" y="3"/>
                      <a:pt x="2" y="4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1" name="Freeform 54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2" y="2198"/>
                <a:ext cx="8" cy="15"/>
              </a:xfrm>
              <a:custGeom>
                <a:avLst/>
                <a:gdLst>
                  <a:gd name="T0" fmla="*/ 0 w 3"/>
                  <a:gd name="T1" fmla="*/ 6 h 6"/>
                  <a:gd name="T2" fmla="*/ 0 w 3"/>
                  <a:gd name="T3" fmla="*/ 6 h 6"/>
                  <a:gd name="T4" fmla="*/ 0 w 3"/>
                  <a:gd name="T5" fmla="*/ 6 h 6"/>
                  <a:gd name="T6" fmla="*/ 2 w 3"/>
                  <a:gd name="T7" fmla="*/ 0 h 6"/>
                  <a:gd name="T8" fmla="*/ 2 w 3"/>
                  <a:gd name="T9" fmla="*/ 0 h 6"/>
                  <a:gd name="T10" fmla="*/ 3 w 3"/>
                  <a:gd name="T11" fmla="*/ 1 h 6"/>
                  <a:gd name="T12" fmla="*/ 1 w 3"/>
                  <a:gd name="T13" fmla="*/ 6 h 6"/>
                  <a:gd name="T14" fmla="*/ 0 w 3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2" name="Freeform 54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37" y="2198"/>
                <a:ext cx="8" cy="15"/>
              </a:xfrm>
              <a:custGeom>
                <a:avLst/>
                <a:gdLst>
                  <a:gd name="T0" fmla="*/ 1 w 3"/>
                  <a:gd name="T1" fmla="*/ 6 h 6"/>
                  <a:gd name="T2" fmla="*/ 0 w 3"/>
                  <a:gd name="T3" fmla="*/ 6 h 6"/>
                  <a:gd name="T4" fmla="*/ 0 w 3"/>
                  <a:gd name="T5" fmla="*/ 6 h 6"/>
                  <a:gd name="T6" fmla="*/ 2 w 3"/>
                  <a:gd name="T7" fmla="*/ 1 h 6"/>
                  <a:gd name="T8" fmla="*/ 3 w 3"/>
                  <a:gd name="T9" fmla="*/ 0 h 6"/>
                  <a:gd name="T10" fmla="*/ 3 w 3"/>
                  <a:gd name="T11" fmla="*/ 1 h 6"/>
                  <a:gd name="T12" fmla="*/ 1 w 3"/>
                  <a:gd name="T13" fmla="*/ 5 h 6"/>
                  <a:gd name="T14" fmla="*/ 1 w 3"/>
                  <a:gd name="T15" fmla="*/ 6 h 6"/>
                  <a:gd name="T16" fmla="*/ 1 w 3"/>
                  <a:gd name="T17" fmla="*/ 6 h 6"/>
                  <a:gd name="T18" fmla="*/ 1 w 3"/>
                  <a:gd name="T1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1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Freeform 54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5" y="2198"/>
                <a:ext cx="8" cy="15"/>
              </a:xfrm>
              <a:custGeom>
                <a:avLst/>
                <a:gdLst>
                  <a:gd name="T0" fmla="*/ 0 w 3"/>
                  <a:gd name="T1" fmla="*/ 6 h 6"/>
                  <a:gd name="T2" fmla="*/ 0 w 3"/>
                  <a:gd name="T3" fmla="*/ 6 h 6"/>
                  <a:gd name="T4" fmla="*/ 0 w 3"/>
                  <a:gd name="T5" fmla="*/ 6 h 6"/>
                  <a:gd name="T6" fmla="*/ 2 w 3"/>
                  <a:gd name="T7" fmla="*/ 0 h 6"/>
                  <a:gd name="T8" fmla="*/ 2 w 3"/>
                  <a:gd name="T9" fmla="*/ 0 h 6"/>
                  <a:gd name="T10" fmla="*/ 3 w 3"/>
                  <a:gd name="T11" fmla="*/ 0 h 6"/>
                  <a:gd name="T12" fmla="*/ 1 w 3"/>
                  <a:gd name="T13" fmla="*/ 6 h 6"/>
                  <a:gd name="T14" fmla="*/ 0 w 3"/>
                  <a:gd name="T15" fmla="*/ 6 h 6"/>
                  <a:gd name="T16" fmla="*/ 0 w 3"/>
                  <a:gd name="T1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4"/>
                      <a:pt x="1" y="2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1" y="4"/>
                      <a:pt x="1" y="6"/>
                    </a:cubicBezTo>
                    <a:cubicBezTo>
                      <a:pt x="1" y="6"/>
                      <a:pt x="1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4" name="Freeform 54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8" y="2203"/>
                <a:ext cx="5" cy="10"/>
              </a:xfrm>
              <a:custGeom>
                <a:avLst/>
                <a:gdLst>
                  <a:gd name="T0" fmla="*/ 1 w 2"/>
                  <a:gd name="T1" fmla="*/ 4 h 4"/>
                  <a:gd name="T2" fmla="*/ 0 w 2"/>
                  <a:gd name="T3" fmla="*/ 4 h 4"/>
                  <a:gd name="T4" fmla="*/ 0 w 2"/>
                  <a:gd name="T5" fmla="*/ 3 h 4"/>
                  <a:gd name="T6" fmla="*/ 2 w 2"/>
                  <a:gd name="T7" fmla="*/ 0 h 4"/>
                  <a:gd name="T8" fmla="*/ 2 w 2"/>
                  <a:gd name="T9" fmla="*/ 0 h 4"/>
                  <a:gd name="T10" fmla="*/ 2 w 2"/>
                  <a:gd name="T11" fmla="*/ 0 h 4"/>
                  <a:gd name="T12" fmla="*/ 1 w 2"/>
                  <a:gd name="T13" fmla="*/ 3 h 4"/>
                  <a:gd name="T14" fmla="*/ 1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cubicBezTo>
                      <a:pt x="1" y="4"/>
                      <a:pt x="1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Freeform 54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2" y="216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6" name="Freeform 54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2" y="2168"/>
                <a:ext cx="6" cy="7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1 w 2"/>
                  <a:gd name="T5" fmla="*/ 2 h 3"/>
                  <a:gd name="T6" fmla="*/ 1 w 2"/>
                  <a:gd name="T7" fmla="*/ 1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7" name="Freeform 54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5" y="2173"/>
                <a:ext cx="5" cy="7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8" name="Freeform 54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8" y="2178"/>
                <a:ext cx="5" cy="10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3 h 4"/>
                  <a:gd name="T4" fmla="*/ 0 w 2"/>
                  <a:gd name="T5" fmla="*/ 3 h 4"/>
                  <a:gd name="T6" fmla="*/ 1 w 2"/>
                  <a:gd name="T7" fmla="*/ 0 h 4"/>
                  <a:gd name="T8" fmla="*/ 1 w 2"/>
                  <a:gd name="T9" fmla="*/ 0 h 4"/>
                  <a:gd name="T10" fmla="*/ 2 w 2"/>
                  <a:gd name="T11" fmla="*/ 1 h 4"/>
                  <a:gd name="T12" fmla="*/ 1 w 2"/>
                  <a:gd name="T13" fmla="*/ 3 h 4"/>
                  <a:gd name="T14" fmla="*/ 0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0" y="4"/>
                      <a:pt x="0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9" name="Freeform 54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0" y="2183"/>
                <a:ext cx="5" cy="10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3 h 4"/>
                  <a:gd name="T4" fmla="*/ 0 w 2"/>
                  <a:gd name="T5" fmla="*/ 3 h 4"/>
                  <a:gd name="T6" fmla="*/ 1 w 2"/>
                  <a:gd name="T7" fmla="*/ 0 h 4"/>
                  <a:gd name="T8" fmla="*/ 2 w 2"/>
                  <a:gd name="T9" fmla="*/ 0 h 4"/>
                  <a:gd name="T10" fmla="*/ 2 w 2"/>
                  <a:gd name="T11" fmla="*/ 1 h 4"/>
                  <a:gd name="T12" fmla="*/ 1 w 2"/>
                  <a:gd name="T13" fmla="*/ 3 h 4"/>
                  <a:gd name="T14" fmla="*/ 0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0" y="4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0" y="3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0" name="Freeform 55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0" y="2188"/>
                <a:ext cx="8" cy="10"/>
              </a:xfrm>
              <a:custGeom>
                <a:avLst/>
                <a:gdLst>
                  <a:gd name="T0" fmla="*/ 1 w 3"/>
                  <a:gd name="T1" fmla="*/ 4 h 4"/>
                  <a:gd name="T2" fmla="*/ 1 w 3"/>
                  <a:gd name="T3" fmla="*/ 4 h 4"/>
                  <a:gd name="T4" fmla="*/ 1 w 3"/>
                  <a:gd name="T5" fmla="*/ 3 h 4"/>
                  <a:gd name="T6" fmla="*/ 2 w 3"/>
                  <a:gd name="T7" fmla="*/ 0 h 4"/>
                  <a:gd name="T8" fmla="*/ 3 w 3"/>
                  <a:gd name="T9" fmla="*/ 0 h 4"/>
                  <a:gd name="T10" fmla="*/ 3 w 3"/>
                  <a:gd name="T11" fmla="*/ 1 h 4"/>
                  <a:gd name="T12" fmla="*/ 1 w 3"/>
                  <a:gd name="T13" fmla="*/ 3 h 4"/>
                  <a:gd name="T14" fmla="*/ 1 w 3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0" y="3"/>
                      <a:pt x="1" y="3"/>
                    </a:cubicBezTo>
                    <a:cubicBezTo>
                      <a:pt x="1" y="2"/>
                      <a:pt x="1" y="1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2" y="2"/>
                      <a:pt x="2" y="2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1" name="Freeform 55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3" y="2193"/>
                <a:ext cx="7" cy="10"/>
              </a:xfrm>
              <a:custGeom>
                <a:avLst/>
                <a:gdLst>
                  <a:gd name="T0" fmla="*/ 1 w 3"/>
                  <a:gd name="T1" fmla="*/ 4 h 4"/>
                  <a:gd name="T2" fmla="*/ 1 w 3"/>
                  <a:gd name="T3" fmla="*/ 4 h 4"/>
                  <a:gd name="T4" fmla="*/ 0 w 3"/>
                  <a:gd name="T5" fmla="*/ 4 h 4"/>
                  <a:gd name="T6" fmla="*/ 1 w 3"/>
                  <a:gd name="T7" fmla="*/ 2 h 4"/>
                  <a:gd name="T8" fmla="*/ 1 w 3"/>
                  <a:gd name="T9" fmla="*/ 1 h 4"/>
                  <a:gd name="T10" fmla="*/ 2 w 3"/>
                  <a:gd name="T11" fmla="*/ 0 h 4"/>
                  <a:gd name="T12" fmla="*/ 2 w 3"/>
                  <a:gd name="T13" fmla="*/ 0 h 4"/>
                  <a:gd name="T14" fmla="*/ 3 w 3"/>
                  <a:gd name="T15" fmla="*/ 0 h 4"/>
                  <a:gd name="T16" fmla="*/ 2 w 3"/>
                  <a:gd name="T17" fmla="*/ 2 h 4"/>
                  <a:gd name="T18" fmla="*/ 2 w 3"/>
                  <a:gd name="T19" fmla="*/ 2 h 4"/>
                  <a:gd name="T20" fmla="*/ 1 w 3"/>
                  <a:gd name="T21" fmla="*/ 4 h 4"/>
                  <a:gd name="T22" fmla="*/ 1 w 3"/>
                  <a:gd name="T2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3" y="1"/>
                      <a:pt x="2" y="1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3"/>
                      <a:pt x="1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2" name="Freeform 55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5" y="2200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2 h 3"/>
                  <a:gd name="T4" fmla="*/ 0 w 2"/>
                  <a:gd name="T5" fmla="*/ 2 h 3"/>
                  <a:gd name="T6" fmla="*/ 1 w 2"/>
                  <a:gd name="T7" fmla="*/ 0 h 3"/>
                  <a:gd name="T8" fmla="*/ 2 w 2"/>
                  <a:gd name="T9" fmla="*/ 0 h 3"/>
                  <a:gd name="T10" fmla="*/ 2 w 2"/>
                  <a:gd name="T11" fmla="*/ 0 h 3"/>
                  <a:gd name="T12" fmla="*/ 1 w 2"/>
                  <a:gd name="T13" fmla="*/ 2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3" name="Freeform 55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8" y="2157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1 w 1"/>
                  <a:gd name="T5" fmla="*/ 1 h 2"/>
                  <a:gd name="T6" fmla="*/ 1 w 1"/>
                  <a:gd name="T7" fmla="*/ 1 h 2"/>
                  <a:gd name="T8" fmla="*/ 1 w 1"/>
                  <a:gd name="T9" fmla="*/ 1 h 2"/>
                  <a:gd name="T10" fmla="*/ 1 w 1"/>
                  <a:gd name="T11" fmla="*/ 2 h 2"/>
                  <a:gd name="T12" fmla="*/ 0 w 1"/>
                  <a:gd name="T1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4" name="Freeform 55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0" y="2160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5" name="Freeform 55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62"/>
                <a:ext cx="5" cy="6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6" name="Freeform 55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0" y="2162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2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7" name="Freeform 55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5" y="2165"/>
                <a:ext cx="5" cy="8"/>
              </a:xfrm>
              <a:custGeom>
                <a:avLst/>
                <a:gdLst>
                  <a:gd name="T0" fmla="*/ 1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8" name="Freeform 55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0" y="2168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9" name="Freeform 55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5" y="2170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0" name="Freeform 56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0" y="2170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3 h 3"/>
                  <a:gd name="T6" fmla="*/ 1 w 2"/>
                  <a:gd name="T7" fmla="*/ 0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1" name="Freeform 56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3" y="2175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2" name="Freeform 56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0" y="2193"/>
                <a:ext cx="8" cy="15"/>
              </a:xfrm>
              <a:custGeom>
                <a:avLst/>
                <a:gdLst>
                  <a:gd name="T0" fmla="*/ 1 w 3"/>
                  <a:gd name="T1" fmla="*/ 6 h 6"/>
                  <a:gd name="T2" fmla="*/ 1 w 3"/>
                  <a:gd name="T3" fmla="*/ 6 h 6"/>
                  <a:gd name="T4" fmla="*/ 0 w 3"/>
                  <a:gd name="T5" fmla="*/ 6 h 6"/>
                  <a:gd name="T6" fmla="*/ 2 w 3"/>
                  <a:gd name="T7" fmla="*/ 1 h 6"/>
                  <a:gd name="T8" fmla="*/ 2 w 3"/>
                  <a:gd name="T9" fmla="*/ 0 h 6"/>
                  <a:gd name="T10" fmla="*/ 3 w 3"/>
                  <a:gd name="T11" fmla="*/ 1 h 6"/>
                  <a:gd name="T12" fmla="*/ 1 w 3"/>
                  <a:gd name="T13" fmla="*/ 6 h 6"/>
                  <a:gd name="T14" fmla="*/ 1 w 3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1" y="6"/>
                      <a:pt x="1" y="6"/>
                      <a:pt x="1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3" name="Freeform 56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5" y="2190"/>
                <a:ext cx="5" cy="18"/>
              </a:xfrm>
              <a:custGeom>
                <a:avLst/>
                <a:gdLst>
                  <a:gd name="T0" fmla="*/ 0 w 2"/>
                  <a:gd name="T1" fmla="*/ 7 h 7"/>
                  <a:gd name="T2" fmla="*/ 0 w 2"/>
                  <a:gd name="T3" fmla="*/ 7 h 7"/>
                  <a:gd name="T4" fmla="*/ 0 w 2"/>
                  <a:gd name="T5" fmla="*/ 6 h 7"/>
                  <a:gd name="T6" fmla="*/ 2 w 2"/>
                  <a:gd name="T7" fmla="*/ 1 h 7"/>
                  <a:gd name="T8" fmla="*/ 2 w 2"/>
                  <a:gd name="T9" fmla="*/ 0 h 7"/>
                  <a:gd name="T10" fmla="*/ 2 w 2"/>
                  <a:gd name="T11" fmla="*/ 1 h 7"/>
                  <a:gd name="T12" fmla="*/ 1 w 2"/>
                  <a:gd name="T13" fmla="*/ 6 h 7"/>
                  <a:gd name="T14" fmla="*/ 1 w 2"/>
                  <a:gd name="T15" fmla="*/ 6 h 7"/>
                  <a:gd name="T16" fmla="*/ 1 w 2"/>
                  <a:gd name="T17" fmla="*/ 7 h 7"/>
                  <a:gd name="T18" fmla="*/ 0 w 2"/>
                  <a:gd name="T1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7"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6"/>
                      <a:pt x="0" y="6"/>
                    </a:cubicBezTo>
                    <a:cubicBezTo>
                      <a:pt x="1" y="4"/>
                      <a:pt x="1" y="3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3"/>
                      <a:pt x="1" y="4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1" y="7"/>
                      <a:pt x="0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4" name="Freeform 56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0" y="2188"/>
                <a:ext cx="5" cy="17"/>
              </a:xfrm>
              <a:custGeom>
                <a:avLst/>
                <a:gdLst>
                  <a:gd name="T0" fmla="*/ 0 w 2"/>
                  <a:gd name="T1" fmla="*/ 7 h 7"/>
                  <a:gd name="T2" fmla="*/ 0 w 2"/>
                  <a:gd name="T3" fmla="*/ 7 h 7"/>
                  <a:gd name="T4" fmla="*/ 0 w 2"/>
                  <a:gd name="T5" fmla="*/ 6 h 7"/>
                  <a:gd name="T6" fmla="*/ 1 w 2"/>
                  <a:gd name="T7" fmla="*/ 1 h 7"/>
                  <a:gd name="T8" fmla="*/ 2 w 2"/>
                  <a:gd name="T9" fmla="*/ 0 h 7"/>
                  <a:gd name="T10" fmla="*/ 2 w 2"/>
                  <a:gd name="T11" fmla="*/ 1 h 7"/>
                  <a:gd name="T12" fmla="*/ 1 w 2"/>
                  <a:gd name="T13" fmla="*/ 6 h 7"/>
                  <a:gd name="T14" fmla="*/ 1 w 2"/>
                  <a:gd name="T15" fmla="*/ 6 h 7"/>
                  <a:gd name="T16" fmla="*/ 1 w 2"/>
                  <a:gd name="T17" fmla="*/ 7 h 7"/>
                  <a:gd name="T18" fmla="*/ 0 w 2"/>
                  <a:gd name="T1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7"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6"/>
                      <a:pt x="0" y="6"/>
                    </a:cubicBezTo>
                    <a:cubicBezTo>
                      <a:pt x="0" y="4"/>
                      <a:pt x="1" y="2"/>
                      <a:pt x="1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2"/>
                      <a:pt x="1" y="4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0" y="7"/>
                      <a:pt x="0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5" name="Freeform 56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5" y="2183"/>
                <a:ext cx="5" cy="17"/>
              </a:xfrm>
              <a:custGeom>
                <a:avLst/>
                <a:gdLst>
                  <a:gd name="T0" fmla="*/ 0 w 2"/>
                  <a:gd name="T1" fmla="*/ 7 h 7"/>
                  <a:gd name="T2" fmla="*/ 0 w 2"/>
                  <a:gd name="T3" fmla="*/ 7 h 7"/>
                  <a:gd name="T4" fmla="*/ 0 w 2"/>
                  <a:gd name="T5" fmla="*/ 6 h 7"/>
                  <a:gd name="T6" fmla="*/ 1 w 2"/>
                  <a:gd name="T7" fmla="*/ 1 h 7"/>
                  <a:gd name="T8" fmla="*/ 2 w 2"/>
                  <a:gd name="T9" fmla="*/ 0 h 7"/>
                  <a:gd name="T10" fmla="*/ 2 w 2"/>
                  <a:gd name="T11" fmla="*/ 1 h 7"/>
                  <a:gd name="T12" fmla="*/ 1 w 2"/>
                  <a:gd name="T13" fmla="*/ 7 h 7"/>
                  <a:gd name="T14" fmla="*/ 0 w 2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6"/>
                    </a:cubicBezTo>
                    <a:cubicBezTo>
                      <a:pt x="1" y="4"/>
                      <a:pt x="1" y="3"/>
                      <a:pt x="1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3"/>
                      <a:pt x="1" y="5"/>
                      <a:pt x="1" y="7"/>
                    </a:cubicBezTo>
                    <a:cubicBezTo>
                      <a:pt x="1" y="7"/>
                      <a:pt x="0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6" name="Freeform 56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45" y="2147"/>
                <a:ext cx="5" cy="10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0 w 2"/>
                  <a:gd name="T5" fmla="*/ 4 h 4"/>
                  <a:gd name="T6" fmla="*/ 1 w 2"/>
                  <a:gd name="T7" fmla="*/ 0 h 4"/>
                  <a:gd name="T8" fmla="*/ 2 w 2"/>
                  <a:gd name="T9" fmla="*/ 0 h 4"/>
                  <a:gd name="T10" fmla="*/ 2 w 2"/>
                  <a:gd name="T11" fmla="*/ 1 h 4"/>
                  <a:gd name="T12" fmla="*/ 1 w 2"/>
                  <a:gd name="T13" fmla="*/ 4 h 4"/>
                  <a:gd name="T14" fmla="*/ 1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2"/>
                      <a:pt x="1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7" name="Freeform 56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3" y="2145"/>
                <a:ext cx="5" cy="10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4 h 4"/>
                  <a:gd name="T4" fmla="*/ 0 w 2"/>
                  <a:gd name="T5" fmla="*/ 3 h 4"/>
                  <a:gd name="T6" fmla="*/ 1 w 2"/>
                  <a:gd name="T7" fmla="*/ 0 h 4"/>
                  <a:gd name="T8" fmla="*/ 2 w 2"/>
                  <a:gd name="T9" fmla="*/ 0 h 4"/>
                  <a:gd name="T10" fmla="*/ 2 w 2"/>
                  <a:gd name="T11" fmla="*/ 0 h 4"/>
                  <a:gd name="T12" fmla="*/ 1 w 2"/>
                  <a:gd name="T13" fmla="*/ 4 h 4"/>
                  <a:gd name="T14" fmla="*/ 0 w 2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0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3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8" name="Freeform 56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42"/>
                <a:ext cx="8" cy="13"/>
              </a:xfrm>
              <a:custGeom>
                <a:avLst/>
                <a:gdLst>
                  <a:gd name="T0" fmla="*/ 1 w 3"/>
                  <a:gd name="T1" fmla="*/ 5 h 5"/>
                  <a:gd name="T2" fmla="*/ 1 w 3"/>
                  <a:gd name="T3" fmla="*/ 5 h 5"/>
                  <a:gd name="T4" fmla="*/ 0 w 3"/>
                  <a:gd name="T5" fmla="*/ 4 h 5"/>
                  <a:gd name="T6" fmla="*/ 2 w 3"/>
                  <a:gd name="T7" fmla="*/ 0 h 5"/>
                  <a:gd name="T8" fmla="*/ 3 w 3"/>
                  <a:gd name="T9" fmla="*/ 0 h 5"/>
                  <a:gd name="T10" fmla="*/ 3 w 3"/>
                  <a:gd name="T11" fmla="*/ 0 h 5"/>
                  <a:gd name="T12" fmla="*/ 1 w 3"/>
                  <a:gd name="T13" fmla="*/ 4 h 5"/>
                  <a:gd name="T14" fmla="*/ 1 w 3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5"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1" y="3"/>
                      <a:pt x="1" y="1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2" y="3"/>
                      <a:pt x="1" y="4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9" name="Freeform 56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63" y="2137"/>
                <a:ext cx="5" cy="13"/>
              </a:xfrm>
              <a:custGeom>
                <a:avLst/>
                <a:gdLst>
                  <a:gd name="T0" fmla="*/ 0 w 2"/>
                  <a:gd name="T1" fmla="*/ 5 h 5"/>
                  <a:gd name="T2" fmla="*/ 0 w 2"/>
                  <a:gd name="T3" fmla="*/ 5 h 5"/>
                  <a:gd name="T4" fmla="*/ 0 w 2"/>
                  <a:gd name="T5" fmla="*/ 5 h 5"/>
                  <a:gd name="T6" fmla="*/ 2 w 2"/>
                  <a:gd name="T7" fmla="*/ 0 h 5"/>
                  <a:gd name="T8" fmla="*/ 2 w 2"/>
                  <a:gd name="T9" fmla="*/ 0 h 5"/>
                  <a:gd name="T10" fmla="*/ 2 w 2"/>
                  <a:gd name="T11" fmla="*/ 1 h 5"/>
                  <a:gd name="T12" fmla="*/ 1 w 2"/>
                  <a:gd name="T13" fmla="*/ 5 h 5"/>
                  <a:gd name="T14" fmla="*/ 0 w 2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0" name="Freeform 57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0" y="2132"/>
                <a:ext cx="5" cy="15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5 h 6"/>
                  <a:gd name="T6" fmla="*/ 1 w 2"/>
                  <a:gd name="T7" fmla="*/ 1 h 6"/>
                  <a:gd name="T8" fmla="*/ 2 w 2"/>
                  <a:gd name="T9" fmla="*/ 0 h 6"/>
                  <a:gd name="T10" fmla="*/ 2 w 2"/>
                  <a:gd name="T11" fmla="*/ 1 h 6"/>
                  <a:gd name="T12" fmla="*/ 1 w 2"/>
                  <a:gd name="T13" fmla="*/ 6 h 6"/>
                  <a:gd name="T14" fmla="*/ 0 w 2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5"/>
                    </a:cubicBezTo>
                    <a:cubicBezTo>
                      <a:pt x="0" y="4"/>
                      <a:pt x="1" y="2"/>
                      <a:pt x="1" y="1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2"/>
                      <a:pt x="1" y="4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1" name="Freeform 57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75" y="2130"/>
                <a:ext cx="8" cy="15"/>
              </a:xfrm>
              <a:custGeom>
                <a:avLst/>
                <a:gdLst>
                  <a:gd name="T0" fmla="*/ 1 w 3"/>
                  <a:gd name="T1" fmla="*/ 6 h 6"/>
                  <a:gd name="T2" fmla="*/ 0 w 3"/>
                  <a:gd name="T3" fmla="*/ 5 h 6"/>
                  <a:gd name="T4" fmla="*/ 0 w 3"/>
                  <a:gd name="T5" fmla="*/ 5 h 6"/>
                  <a:gd name="T6" fmla="*/ 2 w 3"/>
                  <a:gd name="T7" fmla="*/ 0 h 6"/>
                  <a:gd name="T8" fmla="*/ 2 w 3"/>
                  <a:gd name="T9" fmla="*/ 0 h 6"/>
                  <a:gd name="T10" fmla="*/ 3 w 3"/>
                  <a:gd name="T11" fmla="*/ 0 h 6"/>
                  <a:gd name="T12" fmla="*/ 1 w 3"/>
                  <a:gd name="T13" fmla="*/ 5 h 6"/>
                  <a:gd name="T14" fmla="*/ 1 w 3"/>
                  <a:gd name="T15" fmla="*/ 5 h 6"/>
                  <a:gd name="T16" fmla="*/ 1 w 3"/>
                  <a:gd name="T17" fmla="*/ 6 h 6"/>
                  <a:gd name="T18" fmla="*/ 1 w 3"/>
                  <a:gd name="T1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0" y="6"/>
                      <a:pt x="0" y="6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3"/>
                      <a:pt x="1" y="2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1" y="3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2" name="Freeform 57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880" y="2127"/>
                <a:ext cx="5" cy="15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5 h 6"/>
                  <a:gd name="T6" fmla="*/ 1 w 2"/>
                  <a:gd name="T7" fmla="*/ 1 h 6"/>
                  <a:gd name="T8" fmla="*/ 2 w 2"/>
                  <a:gd name="T9" fmla="*/ 0 h 6"/>
                  <a:gd name="T10" fmla="*/ 2 w 2"/>
                  <a:gd name="T11" fmla="*/ 1 h 6"/>
                  <a:gd name="T12" fmla="*/ 1 w 2"/>
                  <a:gd name="T13" fmla="*/ 5 h 6"/>
                  <a:gd name="T14" fmla="*/ 1 w 2"/>
                  <a:gd name="T15" fmla="*/ 5 h 6"/>
                  <a:gd name="T16" fmla="*/ 1 w 2"/>
                  <a:gd name="T17" fmla="*/ 6 h 6"/>
                  <a:gd name="T18" fmla="*/ 0 w 2"/>
                  <a:gd name="T1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6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5"/>
                    </a:cubicBezTo>
                    <a:cubicBezTo>
                      <a:pt x="0" y="4"/>
                      <a:pt x="1" y="2"/>
                      <a:pt x="1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2"/>
                      <a:pt x="1" y="4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3" name="Group 575">
              <a:extLst>
                <a:ext uri="{FF2B5EF4-FFF2-40B4-BE49-F238E27FC236}"/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901318" y="2187216"/>
              <a:ext cx="465529" cy="360231"/>
              <a:chOff x="3538" y="1339"/>
              <a:chExt cx="168" cy="130"/>
            </a:xfrm>
            <a:solidFill>
              <a:schemeClr val="bg1"/>
            </a:solidFill>
          </p:grpSpPr>
          <p:sp>
            <p:nvSpPr>
              <p:cNvPr id="89" name="Freeform 576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45" y="1339"/>
                <a:ext cx="101" cy="70"/>
              </a:xfrm>
              <a:custGeom>
                <a:avLst/>
                <a:gdLst>
                  <a:gd name="T0" fmla="*/ 1 w 41"/>
                  <a:gd name="T1" fmla="*/ 25 h 28"/>
                  <a:gd name="T2" fmla="*/ 1 w 41"/>
                  <a:gd name="T3" fmla="*/ 10 h 28"/>
                  <a:gd name="T4" fmla="*/ 3 w 41"/>
                  <a:gd name="T5" fmla="*/ 0 h 28"/>
                  <a:gd name="T6" fmla="*/ 9 w 41"/>
                  <a:gd name="T7" fmla="*/ 0 h 28"/>
                  <a:gd name="T8" fmla="*/ 38 w 41"/>
                  <a:gd name="T9" fmla="*/ 0 h 28"/>
                  <a:gd name="T10" fmla="*/ 40 w 41"/>
                  <a:gd name="T11" fmla="*/ 6 h 28"/>
                  <a:gd name="T12" fmla="*/ 40 w 41"/>
                  <a:gd name="T13" fmla="*/ 19 h 28"/>
                  <a:gd name="T14" fmla="*/ 40 w 41"/>
                  <a:gd name="T15" fmla="*/ 26 h 28"/>
                  <a:gd name="T16" fmla="*/ 35 w 41"/>
                  <a:gd name="T17" fmla="*/ 28 h 28"/>
                  <a:gd name="T18" fmla="*/ 32 w 41"/>
                  <a:gd name="T19" fmla="*/ 28 h 28"/>
                  <a:gd name="T20" fmla="*/ 11 w 41"/>
                  <a:gd name="T21" fmla="*/ 28 h 28"/>
                  <a:gd name="T22" fmla="*/ 6 w 41"/>
                  <a:gd name="T23" fmla="*/ 28 h 28"/>
                  <a:gd name="T24" fmla="*/ 3 w 41"/>
                  <a:gd name="T25" fmla="*/ 1 h 28"/>
                  <a:gd name="T26" fmla="*/ 2 w 41"/>
                  <a:gd name="T27" fmla="*/ 1 h 28"/>
                  <a:gd name="T28" fmla="*/ 1 w 41"/>
                  <a:gd name="T29" fmla="*/ 11 h 28"/>
                  <a:gd name="T30" fmla="*/ 6 w 41"/>
                  <a:gd name="T31" fmla="*/ 28 h 28"/>
                  <a:gd name="T32" fmla="*/ 11 w 41"/>
                  <a:gd name="T33" fmla="*/ 27 h 28"/>
                  <a:gd name="T34" fmla="*/ 32 w 41"/>
                  <a:gd name="T35" fmla="*/ 28 h 28"/>
                  <a:gd name="T36" fmla="*/ 35 w 41"/>
                  <a:gd name="T37" fmla="*/ 28 h 28"/>
                  <a:gd name="T38" fmla="*/ 40 w 41"/>
                  <a:gd name="T39" fmla="*/ 26 h 28"/>
                  <a:gd name="T40" fmla="*/ 40 w 41"/>
                  <a:gd name="T41" fmla="*/ 19 h 28"/>
                  <a:gd name="T42" fmla="*/ 40 w 41"/>
                  <a:gd name="T43" fmla="*/ 6 h 28"/>
                  <a:gd name="T44" fmla="*/ 38 w 41"/>
                  <a:gd name="T45" fmla="*/ 1 h 28"/>
                  <a:gd name="T46" fmla="*/ 9 w 41"/>
                  <a:gd name="T47" fmla="*/ 1 h 28"/>
                  <a:gd name="T48" fmla="*/ 7 w 41"/>
                  <a:gd name="T49" fmla="*/ 24 h 28"/>
                  <a:gd name="T50" fmla="*/ 3 w 41"/>
                  <a:gd name="T51" fmla="*/ 23 h 28"/>
                  <a:gd name="T52" fmla="*/ 3 w 41"/>
                  <a:gd name="T53" fmla="*/ 9 h 28"/>
                  <a:gd name="T54" fmla="*/ 4 w 41"/>
                  <a:gd name="T55" fmla="*/ 2 h 28"/>
                  <a:gd name="T56" fmla="*/ 38 w 41"/>
                  <a:gd name="T57" fmla="*/ 3 h 28"/>
                  <a:gd name="T58" fmla="*/ 38 w 41"/>
                  <a:gd name="T59" fmla="*/ 5 h 28"/>
                  <a:gd name="T60" fmla="*/ 38 w 41"/>
                  <a:gd name="T61" fmla="*/ 24 h 28"/>
                  <a:gd name="T62" fmla="*/ 7 w 41"/>
                  <a:gd name="T63" fmla="*/ 24 h 28"/>
                  <a:gd name="T64" fmla="*/ 7 w 41"/>
                  <a:gd name="T65" fmla="*/ 23 h 28"/>
                  <a:gd name="T66" fmla="*/ 12 w 41"/>
                  <a:gd name="T67" fmla="*/ 23 h 28"/>
                  <a:gd name="T68" fmla="*/ 37 w 41"/>
                  <a:gd name="T69" fmla="*/ 5 h 28"/>
                  <a:gd name="T70" fmla="*/ 37 w 41"/>
                  <a:gd name="T71" fmla="*/ 3 h 28"/>
                  <a:gd name="T72" fmla="*/ 4 w 41"/>
                  <a:gd name="T73" fmla="*/ 3 h 28"/>
                  <a:gd name="T74" fmla="*/ 4 w 41"/>
                  <a:gd name="T75" fmla="*/ 9 h 28"/>
                  <a:gd name="T76" fmla="*/ 4 w 41"/>
                  <a:gd name="T77" fmla="*/ 23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1" h="28">
                    <a:moveTo>
                      <a:pt x="6" y="28"/>
                    </a:moveTo>
                    <a:cubicBezTo>
                      <a:pt x="5" y="28"/>
                      <a:pt x="1" y="28"/>
                      <a:pt x="1" y="25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0"/>
                      <a:pt x="1" y="10"/>
                    </a:cubicBezTo>
                    <a:cubicBezTo>
                      <a:pt x="0" y="6"/>
                      <a:pt x="0" y="2"/>
                      <a:pt x="2" y="1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7" y="0"/>
                      <a:pt x="8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9" y="0"/>
                      <a:pt x="39" y="0"/>
                      <a:pt x="40" y="1"/>
                    </a:cubicBezTo>
                    <a:cubicBezTo>
                      <a:pt x="41" y="2"/>
                      <a:pt x="41" y="4"/>
                      <a:pt x="40" y="6"/>
                    </a:cubicBezTo>
                    <a:cubicBezTo>
                      <a:pt x="40" y="6"/>
                      <a:pt x="40" y="7"/>
                      <a:pt x="40" y="7"/>
                    </a:cubicBezTo>
                    <a:cubicBezTo>
                      <a:pt x="40" y="19"/>
                      <a:pt x="40" y="19"/>
                      <a:pt x="40" y="19"/>
                    </a:cubicBezTo>
                    <a:cubicBezTo>
                      <a:pt x="40" y="19"/>
                      <a:pt x="40" y="20"/>
                      <a:pt x="40" y="21"/>
                    </a:cubicBezTo>
                    <a:cubicBezTo>
                      <a:pt x="40" y="23"/>
                      <a:pt x="40" y="24"/>
                      <a:pt x="40" y="26"/>
                    </a:cubicBezTo>
                    <a:cubicBezTo>
                      <a:pt x="40" y="26"/>
                      <a:pt x="40" y="27"/>
                      <a:pt x="40" y="27"/>
                    </a:cubicBezTo>
                    <a:cubicBezTo>
                      <a:pt x="39" y="28"/>
                      <a:pt x="37" y="28"/>
                      <a:pt x="35" y="28"/>
                    </a:cubicBezTo>
                    <a:cubicBezTo>
                      <a:pt x="34" y="28"/>
                      <a:pt x="34" y="28"/>
                      <a:pt x="34" y="28"/>
                    </a:cubicBezTo>
                    <a:cubicBezTo>
                      <a:pt x="33" y="28"/>
                      <a:pt x="33" y="28"/>
                      <a:pt x="32" y="28"/>
                    </a:cubicBezTo>
                    <a:cubicBezTo>
                      <a:pt x="29" y="28"/>
                      <a:pt x="25" y="28"/>
                      <a:pt x="22" y="28"/>
                    </a:cubicBezTo>
                    <a:cubicBezTo>
                      <a:pt x="18" y="28"/>
                      <a:pt x="15" y="28"/>
                      <a:pt x="11" y="28"/>
                    </a:cubicBezTo>
                    <a:cubicBezTo>
                      <a:pt x="11" y="28"/>
                      <a:pt x="10" y="28"/>
                      <a:pt x="9" y="28"/>
                    </a:cubicBezTo>
                    <a:cubicBezTo>
                      <a:pt x="8" y="28"/>
                      <a:pt x="7" y="28"/>
                      <a:pt x="6" y="28"/>
                    </a:cubicBezTo>
                    <a:close/>
                    <a:moveTo>
                      <a:pt x="6" y="1"/>
                    </a:moveTo>
                    <a:cubicBezTo>
                      <a:pt x="5" y="1"/>
                      <a:pt x="4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1" y="3"/>
                      <a:pt x="1" y="7"/>
                      <a:pt x="1" y="10"/>
                    </a:cubicBezTo>
                    <a:cubicBezTo>
                      <a:pt x="1" y="10"/>
                      <a:pt x="1" y="11"/>
                      <a:pt x="1" y="11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1" y="27"/>
                      <a:pt x="3" y="28"/>
                      <a:pt x="6" y="28"/>
                    </a:cubicBezTo>
                    <a:cubicBezTo>
                      <a:pt x="7" y="28"/>
                      <a:pt x="8" y="28"/>
                      <a:pt x="9" y="28"/>
                    </a:cubicBezTo>
                    <a:cubicBezTo>
                      <a:pt x="10" y="27"/>
                      <a:pt x="11" y="27"/>
                      <a:pt x="11" y="27"/>
                    </a:cubicBezTo>
                    <a:cubicBezTo>
                      <a:pt x="15" y="27"/>
                      <a:pt x="18" y="27"/>
                      <a:pt x="22" y="28"/>
                    </a:cubicBezTo>
                    <a:cubicBezTo>
                      <a:pt x="25" y="28"/>
                      <a:pt x="29" y="28"/>
                      <a:pt x="32" y="28"/>
                    </a:cubicBezTo>
                    <a:cubicBezTo>
                      <a:pt x="33" y="28"/>
                      <a:pt x="33" y="28"/>
                      <a:pt x="34" y="28"/>
                    </a:cubicBezTo>
                    <a:cubicBezTo>
                      <a:pt x="34" y="28"/>
                      <a:pt x="34" y="28"/>
                      <a:pt x="35" y="28"/>
                    </a:cubicBezTo>
                    <a:cubicBezTo>
                      <a:pt x="37" y="28"/>
                      <a:pt x="39" y="28"/>
                      <a:pt x="39" y="27"/>
                    </a:cubicBezTo>
                    <a:cubicBezTo>
                      <a:pt x="40" y="26"/>
                      <a:pt x="40" y="26"/>
                      <a:pt x="40" y="26"/>
                    </a:cubicBezTo>
                    <a:cubicBezTo>
                      <a:pt x="40" y="24"/>
                      <a:pt x="40" y="23"/>
                      <a:pt x="40" y="21"/>
                    </a:cubicBezTo>
                    <a:cubicBezTo>
                      <a:pt x="40" y="20"/>
                      <a:pt x="40" y="19"/>
                      <a:pt x="40" y="19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0" y="7"/>
                      <a:pt x="40" y="6"/>
                      <a:pt x="40" y="6"/>
                    </a:cubicBezTo>
                    <a:cubicBezTo>
                      <a:pt x="40" y="4"/>
                      <a:pt x="40" y="2"/>
                      <a:pt x="39" y="1"/>
                    </a:cubicBezTo>
                    <a:cubicBezTo>
                      <a:pt x="39" y="1"/>
                      <a:pt x="38" y="1"/>
                      <a:pt x="38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1"/>
                      <a:pt x="10" y="1"/>
                      <a:pt x="9" y="1"/>
                    </a:cubicBezTo>
                    <a:cubicBezTo>
                      <a:pt x="8" y="1"/>
                      <a:pt x="7" y="1"/>
                      <a:pt x="6" y="1"/>
                    </a:cubicBezTo>
                    <a:close/>
                    <a:moveTo>
                      <a:pt x="7" y="24"/>
                    </a:moveTo>
                    <a:cubicBezTo>
                      <a:pt x="6" y="24"/>
                      <a:pt x="5" y="24"/>
                      <a:pt x="5" y="24"/>
                    </a:cubicBezTo>
                    <a:cubicBezTo>
                      <a:pt x="4" y="24"/>
                      <a:pt x="3" y="24"/>
                      <a:pt x="3" y="2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9"/>
                      <a:pt x="3" y="9"/>
                    </a:cubicBezTo>
                    <a:cubicBezTo>
                      <a:pt x="3" y="6"/>
                      <a:pt x="3" y="4"/>
                      <a:pt x="3" y="3"/>
                    </a:cubicBezTo>
                    <a:cubicBezTo>
                      <a:pt x="4" y="3"/>
                      <a:pt x="4" y="2"/>
                      <a:pt x="4" y="2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7" y="2"/>
                      <a:pt x="38" y="3"/>
                      <a:pt x="38" y="3"/>
                    </a:cubicBezTo>
                    <a:cubicBezTo>
                      <a:pt x="38" y="3"/>
                      <a:pt x="38" y="4"/>
                      <a:pt x="38" y="5"/>
                    </a:cubicBezTo>
                    <a:cubicBezTo>
                      <a:pt x="38" y="5"/>
                      <a:pt x="38" y="5"/>
                      <a:pt x="38" y="5"/>
                    </a:cubicBezTo>
                    <a:cubicBezTo>
                      <a:pt x="38" y="23"/>
                      <a:pt x="38" y="23"/>
                      <a:pt x="38" y="23"/>
                    </a:cubicBezTo>
                    <a:cubicBezTo>
                      <a:pt x="38" y="23"/>
                      <a:pt x="38" y="24"/>
                      <a:pt x="38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0" y="24"/>
                      <a:pt x="9" y="24"/>
                      <a:pt x="7" y="24"/>
                    </a:cubicBezTo>
                    <a:close/>
                    <a:moveTo>
                      <a:pt x="4" y="23"/>
                    </a:moveTo>
                    <a:cubicBezTo>
                      <a:pt x="4" y="23"/>
                      <a:pt x="5" y="23"/>
                      <a:pt x="7" y="23"/>
                    </a:cubicBezTo>
                    <a:cubicBezTo>
                      <a:pt x="9" y="23"/>
                      <a:pt x="10" y="23"/>
                      <a:pt x="11" y="23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7" y="5"/>
                      <a:pt x="37" y="5"/>
                      <a:pt x="37" y="4"/>
                    </a:cubicBezTo>
                    <a:cubicBezTo>
                      <a:pt x="37" y="4"/>
                      <a:pt x="37" y="3"/>
                      <a:pt x="37" y="3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4"/>
                      <a:pt x="4" y="7"/>
                      <a:pt x="4" y="9"/>
                    </a:cubicBezTo>
                    <a:cubicBezTo>
                      <a:pt x="4" y="9"/>
                      <a:pt x="4" y="10"/>
                      <a:pt x="4" y="10"/>
                    </a:cubicBezTo>
                    <a:lnTo>
                      <a:pt x="4" y="23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Freeform 57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0" y="1411"/>
                <a:ext cx="54" cy="18"/>
              </a:xfrm>
              <a:custGeom>
                <a:avLst/>
                <a:gdLst>
                  <a:gd name="T0" fmla="*/ 1 w 22"/>
                  <a:gd name="T1" fmla="*/ 7 h 7"/>
                  <a:gd name="T2" fmla="*/ 0 w 22"/>
                  <a:gd name="T3" fmla="*/ 7 h 7"/>
                  <a:gd name="T4" fmla="*/ 0 w 22"/>
                  <a:gd name="T5" fmla="*/ 6 h 7"/>
                  <a:gd name="T6" fmla="*/ 0 w 22"/>
                  <a:gd name="T7" fmla="*/ 5 h 7"/>
                  <a:gd name="T8" fmla="*/ 2 w 22"/>
                  <a:gd name="T9" fmla="*/ 5 h 7"/>
                  <a:gd name="T10" fmla="*/ 2 w 22"/>
                  <a:gd name="T11" fmla="*/ 5 h 7"/>
                  <a:gd name="T12" fmla="*/ 4 w 22"/>
                  <a:gd name="T13" fmla="*/ 5 h 7"/>
                  <a:gd name="T14" fmla="*/ 5 w 22"/>
                  <a:gd name="T15" fmla="*/ 4 h 7"/>
                  <a:gd name="T16" fmla="*/ 5 w 22"/>
                  <a:gd name="T17" fmla="*/ 4 h 7"/>
                  <a:gd name="T18" fmla="*/ 5 w 22"/>
                  <a:gd name="T19" fmla="*/ 2 h 7"/>
                  <a:gd name="T20" fmla="*/ 5 w 22"/>
                  <a:gd name="T21" fmla="*/ 1 h 7"/>
                  <a:gd name="T22" fmla="*/ 5 w 22"/>
                  <a:gd name="T23" fmla="*/ 0 h 7"/>
                  <a:gd name="T24" fmla="*/ 6 w 22"/>
                  <a:gd name="T25" fmla="*/ 1 h 7"/>
                  <a:gd name="T26" fmla="*/ 6 w 22"/>
                  <a:gd name="T27" fmla="*/ 2 h 7"/>
                  <a:gd name="T28" fmla="*/ 6 w 22"/>
                  <a:gd name="T29" fmla="*/ 4 h 7"/>
                  <a:gd name="T30" fmla="*/ 6 w 22"/>
                  <a:gd name="T31" fmla="*/ 5 h 7"/>
                  <a:gd name="T32" fmla="*/ 4 w 22"/>
                  <a:gd name="T33" fmla="*/ 5 h 7"/>
                  <a:gd name="T34" fmla="*/ 3 w 22"/>
                  <a:gd name="T35" fmla="*/ 6 h 7"/>
                  <a:gd name="T36" fmla="*/ 2 w 22"/>
                  <a:gd name="T37" fmla="*/ 6 h 7"/>
                  <a:gd name="T38" fmla="*/ 0 w 22"/>
                  <a:gd name="T39" fmla="*/ 6 h 7"/>
                  <a:gd name="T40" fmla="*/ 0 w 22"/>
                  <a:gd name="T41" fmla="*/ 6 h 7"/>
                  <a:gd name="T42" fmla="*/ 0 w 22"/>
                  <a:gd name="T43" fmla="*/ 7 h 7"/>
                  <a:gd name="T44" fmla="*/ 1 w 22"/>
                  <a:gd name="T45" fmla="*/ 7 h 7"/>
                  <a:gd name="T46" fmla="*/ 21 w 22"/>
                  <a:gd name="T47" fmla="*/ 7 h 7"/>
                  <a:gd name="T48" fmla="*/ 21 w 22"/>
                  <a:gd name="T49" fmla="*/ 6 h 7"/>
                  <a:gd name="T50" fmla="*/ 20 w 22"/>
                  <a:gd name="T51" fmla="*/ 5 h 7"/>
                  <a:gd name="T52" fmla="*/ 16 w 22"/>
                  <a:gd name="T53" fmla="*/ 5 h 7"/>
                  <a:gd name="T54" fmla="*/ 15 w 22"/>
                  <a:gd name="T55" fmla="*/ 5 h 7"/>
                  <a:gd name="T56" fmla="*/ 15 w 22"/>
                  <a:gd name="T57" fmla="*/ 3 h 7"/>
                  <a:gd name="T58" fmla="*/ 15 w 22"/>
                  <a:gd name="T59" fmla="*/ 3 h 7"/>
                  <a:gd name="T60" fmla="*/ 15 w 22"/>
                  <a:gd name="T61" fmla="*/ 3 h 7"/>
                  <a:gd name="T62" fmla="*/ 15 w 22"/>
                  <a:gd name="T63" fmla="*/ 1 h 7"/>
                  <a:gd name="T64" fmla="*/ 16 w 22"/>
                  <a:gd name="T65" fmla="*/ 0 h 7"/>
                  <a:gd name="T66" fmla="*/ 16 w 22"/>
                  <a:gd name="T67" fmla="*/ 1 h 7"/>
                  <a:gd name="T68" fmla="*/ 16 w 22"/>
                  <a:gd name="T69" fmla="*/ 3 h 7"/>
                  <a:gd name="T70" fmla="*/ 16 w 22"/>
                  <a:gd name="T71" fmla="*/ 3 h 7"/>
                  <a:gd name="T72" fmla="*/ 16 w 22"/>
                  <a:gd name="T73" fmla="*/ 3 h 7"/>
                  <a:gd name="T74" fmla="*/ 16 w 22"/>
                  <a:gd name="T75" fmla="*/ 4 h 7"/>
                  <a:gd name="T76" fmla="*/ 16 w 22"/>
                  <a:gd name="T77" fmla="*/ 4 h 7"/>
                  <a:gd name="T78" fmla="*/ 20 w 22"/>
                  <a:gd name="T79" fmla="*/ 4 h 7"/>
                  <a:gd name="T80" fmla="*/ 22 w 22"/>
                  <a:gd name="T81" fmla="*/ 6 h 7"/>
                  <a:gd name="T82" fmla="*/ 21 w 22"/>
                  <a:gd name="T83" fmla="*/ 7 h 7"/>
                  <a:gd name="T84" fmla="*/ 1 w 22"/>
                  <a:gd name="T85" fmla="*/ 7 h 7"/>
                  <a:gd name="T86" fmla="*/ 1 w 22"/>
                  <a:gd name="T8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" h="7">
                    <a:moveTo>
                      <a:pt x="1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cubicBezTo>
                      <a:pt x="0" y="5"/>
                      <a:pt x="1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3" y="5"/>
                      <a:pt x="3" y="5"/>
                      <a:pt x="4" y="5"/>
                    </a:cubicBezTo>
                    <a:cubicBezTo>
                      <a:pt x="4" y="5"/>
                      <a:pt x="5" y="5"/>
                      <a:pt x="5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3"/>
                      <a:pt x="5" y="3"/>
                      <a:pt x="5" y="2"/>
                    </a:cubicBezTo>
                    <a:cubicBezTo>
                      <a:pt x="5" y="2"/>
                      <a:pt x="5" y="1"/>
                      <a:pt x="5" y="1"/>
                    </a:cubicBezTo>
                    <a:cubicBezTo>
                      <a:pt x="5" y="1"/>
                      <a:pt x="5" y="0"/>
                      <a:pt x="5" y="0"/>
                    </a:cubicBezTo>
                    <a:cubicBezTo>
                      <a:pt x="6" y="0"/>
                      <a:pt x="6" y="1"/>
                      <a:pt x="6" y="1"/>
                    </a:cubicBezTo>
                    <a:cubicBezTo>
                      <a:pt x="6" y="1"/>
                      <a:pt x="6" y="2"/>
                      <a:pt x="6" y="2"/>
                    </a:cubicBezTo>
                    <a:cubicBezTo>
                      <a:pt x="6" y="3"/>
                      <a:pt x="6" y="3"/>
                      <a:pt x="6" y="4"/>
                    </a:cubicBezTo>
                    <a:cubicBezTo>
                      <a:pt x="6" y="4"/>
                      <a:pt x="6" y="5"/>
                      <a:pt x="6" y="5"/>
                    </a:cubicBezTo>
                    <a:cubicBezTo>
                      <a:pt x="5" y="5"/>
                      <a:pt x="4" y="5"/>
                      <a:pt x="4" y="5"/>
                    </a:cubicBezTo>
                    <a:cubicBezTo>
                      <a:pt x="3" y="5"/>
                      <a:pt x="3" y="5"/>
                      <a:pt x="3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5"/>
                      <a:pt x="1" y="5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7"/>
                    </a:cubicBezTo>
                    <a:cubicBezTo>
                      <a:pt x="0" y="7"/>
                      <a:pt x="1" y="7"/>
                      <a:pt x="1" y="7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0" y="6"/>
                      <a:pt x="20" y="5"/>
                      <a:pt x="20" y="5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5"/>
                      <a:pt x="16" y="5"/>
                      <a:pt x="15" y="5"/>
                    </a:cubicBezTo>
                    <a:cubicBezTo>
                      <a:pt x="15" y="5"/>
                      <a:pt x="15" y="4"/>
                      <a:pt x="15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2"/>
                      <a:pt x="15" y="1"/>
                      <a:pt x="15" y="1"/>
                    </a:cubicBezTo>
                    <a:cubicBezTo>
                      <a:pt x="15" y="1"/>
                      <a:pt x="15" y="0"/>
                      <a:pt x="16" y="0"/>
                    </a:cubicBezTo>
                    <a:cubicBezTo>
                      <a:pt x="16" y="0"/>
                      <a:pt x="16" y="1"/>
                      <a:pt x="16" y="1"/>
                    </a:cubicBezTo>
                    <a:cubicBezTo>
                      <a:pt x="16" y="1"/>
                      <a:pt x="16" y="2"/>
                      <a:pt x="16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1" y="4"/>
                      <a:pt x="22" y="6"/>
                      <a:pt x="22" y="6"/>
                    </a:cubicBezTo>
                    <a:cubicBezTo>
                      <a:pt x="22" y="7"/>
                      <a:pt x="21" y="7"/>
                      <a:pt x="21" y="7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1" y="7"/>
                      <a:pt x="1" y="7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57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48" y="1401"/>
                <a:ext cx="98" cy="13"/>
              </a:xfrm>
              <a:custGeom>
                <a:avLst/>
                <a:gdLst>
                  <a:gd name="T0" fmla="*/ 13 w 40"/>
                  <a:gd name="T1" fmla="*/ 5 h 5"/>
                  <a:gd name="T2" fmla="*/ 4 w 40"/>
                  <a:gd name="T3" fmla="*/ 5 h 5"/>
                  <a:gd name="T4" fmla="*/ 1 w 40"/>
                  <a:gd name="T5" fmla="*/ 4 h 5"/>
                  <a:gd name="T6" fmla="*/ 0 w 40"/>
                  <a:gd name="T7" fmla="*/ 1 h 5"/>
                  <a:gd name="T8" fmla="*/ 0 w 40"/>
                  <a:gd name="T9" fmla="*/ 0 h 5"/>
                  <a:gd name="T10" fmla="*/ 1 w 40"/>
                  <a:gd name="T11" fmla="*/ 1 h 5"/>
                  <a:gd name="T12" fmla="*/ 1 w 40"/>
                  <a:gd name="T13" fmla="*/ 4 h 5"/>
                  <a:gd name="T14" fmla="*/ 4 w 40"/>
                  <a:gd name="T15" fmla="*/ 4 h 5"/>
                  <a:gd name="T16" fmla="*/ 37 w 40"/>
                  <a:gd name="T17" fmla="*/ 4 h 5"/>
                  <a:gd name="T18" fmla="*/ 38 w 40"/>
                  <a:gd name="T19" fmla="*/ 4 h 5"/>
                  <a:gd name="T20" fmla="*/ 39 w 40"/>
                  <a:gd name="T21" fmla="*/ 1 h 5"/>
                  <a:gd name="T22" fmla="*/ 39 w 40"/>
                  <a:gd name="T23" fmla="*/ 1 h 5"/>
                  <a:gd name="T24" fmla="*/ 40 w 40"/>
                  <a:gd name="T25" fmla="*/ 1 h 5"/>
                  <a:gd name="T26" fmla="*/ 39 w 40"/>
                  <a:gd name="T27" fmla="*/ 4 h 5"/>
                  <a:gd name="T28" fmla="*/ 37 w 40"/>
                  <a:gd name="T29" fmla="*/ 5 h 5"/>
                  <a:gd name="T30" fmla="*/ 13 w 40"/>
                  <a:gd name="T3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0" h="5">
                    <a:moveTo>
                      <a:pt x="13" y="5"/>
                    </a:moveTo>
                    <a:cubicBezTo>
                      <a:pt x="10" y="5"/>
                      <a:pt x="7" y="5"/>
                      <a:pt x="4" y="5"/>
                    </a:cubicBezTo>
                    <a:cubicBezTo>
                      <a:pt x="2" y="5"/>
                      <a:pt x="1" y="5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2" y="4"/>
                      <a:pt x="2" y="4"/>
                      <a:pt x="4" y="4"/>
                    </a:cubicBezTo>
                    <a:cubicBezTo>
                      <a:pt x="15" y="4"/>
                      <a:pt x="34" y="4"/>
                      <a:pt x="37" y="4"/>
                    </a:cubicBezTo>
                    <a:cubicBezTo>
                      <a:pt x="37" y="4"/>
                      <a:pt x="38" y="4"/>
                      <a:pt x="38" y="4"/>
                    </a:cubicBezTo>
                    <a:cubicBezTo>
                      <a:pt x="39" y="3"/>
                      <a:pt x="39" y="2"/>
                      <a:pt x="39" y="1"/>
                    </a:cubicBezTo>
                    <a:cubicBezTo>
                      <a:pt x="39" y="1"/>
                      <a:pt x="39" y="1"/>
                      <a:pt x="39" y="1"/>
                    </a:cubicBezTo>
                    <a:cubicBezTo>
                      <a:pt x="39" y="1"/>
                      <a:pt x="39" y="1"/>
                      <a:pt x="40" y="1"/>
                    </a:cubicBezTo>
                    <a:cubicBezTo>
                      <a:pt x="40" y="2"/>
                      <a:pt x="40" y="4"/>
                      <a:pt x="39" y="4"/>
                    </a:cubicBezTo>
                    <a:cubicBezTo>
                      <a:pt x="38" y="5"/>
                      <a:pt x="38" y="5"/>
                      <a:pt x="37" y="5"/>
                    </a:cubicBezTo>
                    <a:cubicBezTo>
                      <a:pt x="34" y="5"/>
                      <a:pt x="23" y="5"/>
                      <a:pt x="1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Freeform 57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0" y="1409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Freeform 58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3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Freeform 58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8" y="140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Freeform 58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0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Freeform 58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3" y="140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1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Freeform 58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8" y="1406"/>
                <a:ext cx="5" cy="8"/>
              </a:xfrm>
              <a:custGeom>
                <a:avLst/>
                <a:gdLst>
                  <a:gd name="T0" fmla="*/ 1 w 2"/>
                  <a:gd name="T1" fmla="*/ 3 h 3"/>
                  <a:gd name="T2" fmla="*/ 0 w 2"/>
                  <a:gd name="T3" fmla="*/ 3 h 3"/>
                  <a:gd name="T4" fmla="*/ 0 w 2"/>
                  <a:gd name="T5" fmla="*/ 3 h 3"/>
                  <a:gd name="T6" fmla="*/ 2 w 2"/>
                  <a:gd name="T7" fmla="*/ 1 h 3"/>
                  <a:gd name="T8" fmla="*/ 2 w 2"/>
                  <a:gd name="T9" fmla="*/ 1 h 3"/>
                  <a:gd name="T10" fmla="*/ 2 w 2"/>
                  <a:gd name="T11" fmla="*/ 1 h 3"/>
                  <a:gd name="T12" fmla="*/ 1 w 2"/>
                  <a:gd name="T13" fmla="*/ 3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Freeform 58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3" y="1409"/>
                <a:ext cx="4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  <a:gd name="T16" fmla="*/ 1 w 2"/>
                  <a:gd name="T17" fmla="*/ 2 h 2"/>
                  <a:gd name="T18" fmla="*/ 0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Freeform 58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7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0 w 2"/>
                  <a:gd name="T7" fmla="*/ 1 h 2"/>
                  <a:gd name="T8" fmla="*/ 0 w 2"/>
                  <a:gd name="T9" fmla="*/ 1 h 2"/>
                  <a:gd name="T10" fmla="*/ 1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1 w 2"/>
                  <a:gd name="T17" fmla="*/ 2 h 2"/>
                  <a:gd name="T18" fmla="*/ 0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Freeform 58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0" y="1406"/>
                <a:ext cx="7" cy="8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1 w 3"/>
                  <a:gd name="T5" fmla="*/ 3 h 3"/>
                  <a:gd name="T6" fmla="*/ 2 w 3"/>
                  <a:gd name="T7" fmla="*/ 1 h 3"/>
                  <a:gd name="T8" fmla="*/ 2 w 3"/>
                  <a:gd name="T9" fmla="*/ 1 h 3"/>
                  <a:gd name="T10" fmla="*/ 2 w 3"/>
                  <a:gd name="T11" fmla="*/ 1 h 3"/>
                  <a:gd name="T12" fmla="*/ 3 w 3"/>
                  <a:gd name="T13" fmla="*/ 1 h 3"/>
                  <a:gd name="T14" fmla="*/ 2 w 3"/>
                  <a:gd name="T15" fmla="*/ 2 h 3"/>
                  <a:gd name="T16" fmla="*/ 1 w 3"/>
                  <a:gd name="T17" fmla="*/ 3 h 3"/>
                  <a:gd name="T18" fmla="*/ 1 w 3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Freeform 58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7" y="1406"/>
                <a:ext cx="5" cy="8"/>
              </a:xfrm>
              <a:custGeom>
                <a:avLst/>
                <a:gdLst>
                  <a:gd name="T0" fmla="*/ 1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2 w 2"/>
                  <a:gd name="T9" fmla="*/ 1 h 3"/>
                  <a:gd name="T10" fmla="*/ 2 w 2"/>
                  <a:gd name="T11" fmla="*/ 1 h 3"/>
                  <a:gd name="T12" fmla="*/ 1 w 2"/>
                  <a:gd name="T13" fmla="*/ 3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2" name="Freeform 58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2" y="1406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1 w 2"/>
                  <a:gd name="T9" fmla="*/ 1 h 3"/>
                  <a:gd name="T10" fmla="*/ 2 w 2"/>
                  <a:gd name="T11" fmla="*/ 1 h 3"/>
                  <a:gd name="T12" fmla="*/ 1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Freeform 59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5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4" name="Freeform 59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7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5" name="Freeform 59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0" y="140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1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1 w 2"/>
                  <a:gd name="T17" fmla="*/ 2 h 2"/>
                  <a:gd name="T18" fmla="*/ 1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1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Freeform 59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5" y="140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Freeform 59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7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Freeform 59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2" y="140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Freeform 59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7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Freeform 59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2" y="140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Freeform 59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7" y="140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2" name="Freeform 59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9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1 w 2"/>
                  <a:gd name="T13" fmla="*/ 1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3" name="Freeform 60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34" y="140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60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37" y="1406"/>
                <a:ext cx="5" cy="8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1 w 2"/>
                  <a:gd name="T5" fmla="*/ 2 h 3"/>
                  <a:gd name="T6" fmla="*/ 1 w 2"/>
                  <a:gd name="T7" fmla="*/ 0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2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2"/>
                      <a:pt x="1" y="2"/>
                    </a:cubicBezTo>
                    <a:cubicBezTo>
                      <a:pt x="1" y="2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Freeform 60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0" y="1426"/>
                <a:ext cx="54" cy="8"/>
              </a:xfrm>
              <a:custGeom>
                <a:avLst/>
                <a:gdLst>
                  <a:gd name="T0" fmla="*/ 2 w 22"/>
                  <a:gd name="T1" fmla="*/ 3 h 3"/>
                  <a:gd name="T2" fmla="*/ 0 w 22"/>
                  <a:gd name="T3" fmla="*/ 3 h 3"/>
                  <a:gd name="T4" fmla="*/ 0 w 22"/>
                  <a:gd name="T5" fmla="*/ 2 h 3"/>
                  <a:gd name="T6" fmla="*/ 0 w 22"/>
                  <a:gd name="T7" fmla="*/ 0 h 3"/>
                  <a:gd name="T8" fmla="*/ 0 w 22"/>
                  <a:gd name="T9" fmla="*/ 0 h 3"/>
                  <a:gd name="T10" fmla="*/ 0 w 22"/>
                  <a:gd name="T11" fmla="*/ 0 h 3"/>
                  <a:gd name="T12" fmla="*/ 0 w 22"/>
                  <a:gd name="T13" fmla="*/ 2 h 3"/>
                  <a:gd name="T14" fmla="*/ 2 w 22"/>
                  <a:gd name="T15" fmla="*/ 2 h 3"/>
                  <a:gd name="T16" fmla="*/ 3 w 22"/>
                  <a:gd name="T17" fmla="*/ 2 h 3"/>
                  <a:gd name="T18" fmla="*/ 9 w 22"/>
                  <a:gd name="T19" fmla="*/ 2 h 3"/>
                  <a:gd name="T20" fmla="*/ 19 w 22"/>
                  <a:gd name="T21" fmla="*/ 2 h 3"/>
                  <a:gd name="T22" fmla="*/ 21 w 22"/>
                  <a:gd name="T23" fmla="*/ 2 h 3"/>
                  <a:gd name="T24" fmla="*/ 21 w 22"/>
                  <a:gd name="T25" fmla="*/ 1 h 3"/>
                  <a:gd name="T26" fmla="*/ 21 w 22"/>
                  <a:gd name="T27" fmla="*/ 0 h 3"/>
                  <a:gd name="T28" fmla="*/ 22 w 22"/>
                  <a:gd name="T29" fmla="*/ 1 h 3"/>
                  <a:gd name="T30" fmla="*/ 22 w 22"/>
                  <a:gd name="T31" fmla="*/ 2 h 3"/>
                  <a:gd name="T32" fmla="*/ 19 w 22"/>
                  <a:gd name="T33" fmla="*/ 3 h 3"/>
                  <a:gd name="T34" fmla="*/ 9 w 22"/>
                  <a:gd name="T35" fmla="*/ 3 h 3"/>
                  <a:gd name="T36" fmla="*/ 3 w 22"/>
                  <a:gd name="T37" fmla="*/ 3 h 3"/>
                  <a:gd name="T38" fmla="*/ 2 w 22"/>
                  <a:gd name="T39" fmla="*/ 3 h 3"/>
                  <a:gd name="T40" fmla="*/ 2 w 22"/>
                  <a:gd name="T4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2" h="3">
                    <a:moveTo>
                      <a:pt x="2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5" y="2"/>
                      <a:pt x="7" y="2"/>
                      <a:pt x="9" y="2"/>
                    </a:cubicBezTo>
                    <a:cubicBezTo>
                      <a:pt x="12" y="2"/>
                      <a:pt x="15" y="2"/>
                      <a:pt x="19" y="2"/>
                    </a:cubicBezTo>
                    <a:cubicBezTo>
                      <a:pt x="20" y="2"/>
                      <a:pt x="21" y="2"/>
                      <a:pt x="21" y="2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1" y="0"/>
                      <a:pt x="22" y="0"/>
                      <a:pt x="22" y="1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1" y="3"/>
                      <a:pt x="19" y="3"/>
                      <a:pt x="19" y="3"/>
                    </a:cubicBezTo>
                    <a:cubicBezTo>
                      <a:pt x="15" y="3"/>
                      <a:pt x="12" y="3"/>
                      <a:pt x="9" y="3"/>
                    </a:cubicBezTo>
                    <a:cubicBezTo>
                      <a:pt x="7" y="3"/>
                      <a:pt x="5" y="3"/>
                      <a:pt x="3" y="3"/>
                    </a:cubicBezTo>
                    <a:cubicBezTo>
                      <a:pt x="3" y="3"/>
                      <a:pt x="3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6" name="Freeform 60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0" y="1429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  <a:gd name="T16" fmla="*/ 1 w 2"/>
                  <a:gd name="T17" fmla="*/ 1 h 1"/>
                  <a:gd name="T18" fmla="*/ 0 w 2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Freeform 60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5" y="1429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8" name="Freeform 60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7" y="1429"/>
                <a:ext cx="5" cy="2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1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9" name="Freeform 60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2" y="1429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0" name="Freeform 60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5" y="1429"/>
                <a:ext cx="5" cy="2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60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0" y="1429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1 w 2"/>
                  <a:gd name="T9" fmla="*/ 0 h 1"/>
                  <a:gd name="T10" fmla="*/ 1 w 2"/>
                  <a:gd name="T11" fmla="*/ 0 h 1"/>
                  <a:gd name="T12" fmla="*/ 1 w 2"/>
                  <a:gd name="T13" fmla="*/ 1 h 1"/>
                  <a:gd name="T14" fmla="*/ 0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Freeform 60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5" y="1426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1 h 2"/>
                  <a:gd name="T8" fmla="*/ 1 w 1"/>
                  <a:gd name="T9" fmla="*/ 1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  <a:gd name="T16" fmla="*/ 0 w 1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3" name="Freeform 61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0" y="1429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4" name="Freeform 61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2" y="1429"/>
                <a:ext cx="5" cy="2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61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7" y="1429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0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Freeform 61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2" y="1429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Freeform 61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4" y="142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1 h 2"/>
                  <a:gd name="T14" fmla="*/ 1 w 2"/>
                  <a:gd name="T15" fmla="*/ 1 h 2"/>
                  <a:gd name="T16" fmla="*/ 1 w 2"/>
                  <a:gd name="T17" fmla="*/ 2 h 2"/>
                  <a:gd name="T18" fmla="*/ 1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8" name="Freeform 61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9" y="1429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  <a:gd name="T16" fmla="*/ 0 w 1"/>
                  <a:gd name="T17" fmla="*/ 1 h 1"/>
                  <a:gd name="T18" fmla="*/ 0 w 1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9" name="Freeform 616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56" y="1426"/>
                <a:ext cx="50" cy="43"/>
              </a:xfrm>
              <a:custGeom>
                <a:avLst/>
                <a:gdLst>
                  <a:gd name="T0" fmla="*/ 16 w 20"/>
                  <a:gd name="T1" fmla="*/ 17 h 17"/>
                  <a:gd name="T2" fmla="*/ 12 w 20"/>
                  <a:gd name="T3" fmla="*/ 16 h 17"/>
                  <a:gd name="T4" fmla="*/ 9 w 20"/>
                  <a:gd name="T5" fmla="*/ 14 h 17"/>
                  <a:gd name="T6" fmla="*/ 7 w 20"/>
                  <a:gd name="T7" fmla="*/ 12 h 17"/>
                  <a:gd name="T8" fmla="*/ 5 w 20"/>
                  <a:gd name="T9" fmla="*/ 11 h 17"/>
                  <a:gd name="T10" fmla="*/ 1 w 20"/>
                  <a:gd name="T11" fmla="*/ 7 h 17"/>
                  <a:gd name="T12" fmla="*/ 6 w 20"/>
                  <a:gd name="T13" fmla="*/ 0 h 17"/>
                  <a:gd name="T14" fmla="*/ 16 w 20"/>
                  <a:gd name="T15" fmla="*/ 3 h 17"/>
                  <a:gd name="T16" fmla="*/ 20 w 20"/>
                  <a:gd name="T17" fmla="*/ 11 h 17"/>
                  <a:gd name="T18" fmla="*/ 19 w 20"/>
                  <a:gd name="T19" fmla="*/ 16 h 17"/>
                  <a:gd name="T20" fmla="*/ 16 w 20"/>
                  <a:gd name="T21" fmla="*/ 17 h 17"/>
                  <a:gd name="T22" fmla="*/ 9 w 20"/>
                  <a:gd name="T23" fmla="*/ 1 h 17"/>
                  <a:gd name="T24" fmla="*/ 6 w 20"/>
                  <a:gd name="T25" fmla="*/ 1 h 17"/>
                  <a:gd name="T26" fmla="*/ 2 w 20"/>
                  <a:gd name="T27" fmla="*/ 6 h 17"/>
                  <a:gd name="T28" fmla="*/ 5 w 20"/>
                  <a:gd name="T29" fmla="*/ 10 h 17"/>
                  <a:gd name="T30" fmla="*/ 7 w 20"/>
                  <a:gd name="T31" fmla="*/ 11 h 17"/>
                  <a:gd name="T32" fmla="*/ 9 w 20"/>
                  <a:gd name="T33" fmla="*/ 13 h 17"/>
                  <a:gd name="T34" fmla="*/ 12 w 20"/>
                  <a:gd name="T35" fmla="*/ 15 h 17"/>
                  <a:gd name="T36" fmla="*/ 16 w 20"/>
                  <a:gd name="T37" fmla="*/ 16 h 17"/>
                  <a:gd name="T38" fmla="*/ 18 w 20"/>
                  <a:gd name="T39" fmla="*/ 15 h 17"/>
                  <a:gd name="T40" fmla="*/ 20 w 20"/>
                  <a:gd name="T41" fmla="*/ 11 h 17"/>
                  <a:gd name="T42" fmla="*/ 15 w 20"/>
                  <a:gd name="T43" fmla="*/ 3 h 17"/>
                  <a:gd name="T44" fmla="*/ 9 w 20"/>
                  <a:gd name="T45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" h="17">
                    <a:moveTo>
                      <a:pt x="16" y="17"/>
                    </a:moveTo>
                    <a:cubicBezTo>
                      <a:pt x="14" y="17"/>
                      <a:pt x="13" y="16"/>
                      <a:pt x="12" y="16"/>
                    </a:cubicBezTo>
                    <a:cubicBezTo>
                      <a:pt x="11" y="15"/>
                      <a:pt x="10" y="14"/>
                      <a:pt x="9" y="14"/>
                    </a:cubicBezTo>
                    <a:cubicBezTo>
                      <a:pt x="8" y="13"/>
                      <a:pt x="7" y="12"/>
                      <a:pt x="7" y="12"/>
                    </a:cubicBezTo>
                    <a:cubicBezTo>
                      <a:pt x="6" y="11"/>
                      <a:pt x="6" y="11"/>
                      <a:pt x="5" y="11"/>
                    </a:cubicBezTo>
                    <a:cubicBezTo>
                      <a:pt x="3" y="10"/>
                      <a:pt x="1" y="9"/>
                      <a:pt x="1" y="7"/>
                    </a:cubicBezTo>
                    <a:cubicBezTo>
                      <a:pt x="0" y="4"/>
                      <a:pt x="3" y="1"/>
                      <a:pt x="6" y="0"/>
                    </a:cubicBezTo>
                    <a:cubicBezTo>
                      <a:pt x="9" y="0"/>
                      <a:pt x="13" y="0"/>
                      <a:pt x="16" y="3"/>
                    </a:cubicBezTo>
                    <a:cubicBezTo>
                      <a:pt x="19" y="5"/>
                      <a:pt x="20" y="8"/>
                      <a:pt x="20" y="11"/>
                    </a:cubicBezTo>
                    <a:cubicBezTo>
                      <a:pt x="20" y="13"/>
                      <a:pt x="20" y="15"/>
                      <a:pt x="19" y="16"/>
                    </a:cubicBezTo>
                    <a:cubicBezTo>
                      <a:pt x="18" y="16"/>
                      <a:pt x="17" y="17"/>
                      <a:pt x="16" y="17"/>
                    </a:cubicBezTo>
                    <a:close/>
                    <a:moveTo>
                      <a:pt x="9" y="1"/>
                    </a:moveTo>
                    <a:cubicBezTo>
                      <a:pt x="8" y="1"/>
                      <a:pt x="7" y="1"/>
                      <a:pt x="6" y="1"/>
                    </a:cubicBezTo>
                    <a:cubicBezTo>
                      <a:pt x="3" y="2"/>
                      <a:pt x="1" y="4"/>
                      <a:pt x="2" y="6"/>
                    </a:cubicBezTo>
                    <a:cubicBezTo>
                      <a:pt x="2" y="8"/>
                      <a:pt x="4" y="9"/>
                      <a:pt x="5" y="10"/>
                    </a:cubicBezTo>
                    <a:cubicBezTo>
                      <a:pt x="6" y="10"/>
                      <a:pt x="7" y="11"/>
                      <a:pt x="7" y="11"/>
                    </a:cubicBezTo>
                    <a:cubicBezTo>
                      <a:pt x="8" y="12"/>
                      <a:pt x="9" y="12"/>
                      <a:pt x="9" y="13"/>
                    </a:cubicBezTo>
                    <a:cubicBezTo>
                      <a:pt x="10" y="14"/>
                      <a:pt x="11" y="15"/>
                      <a:pt x="12" y="15"/>
                    </a:cubicBezTo>
                    <a:cubicBezTo>
                      <a:pt x="13" y="16"/>
                      <a:pt x="15" y="16"/>
                      <a:pt x="16" y="16"/>
                    </a:cubicBezTo>
                    <a:cubicBezTo>
                      <a:pt x="16" y="16"/>
                      <a:pt x="18" y="16"/>
                      <a:pt x="18" y="15"/>
                    </a:cubicBezTo>
                    <a:cubicBezTo>
                      <a:pt x="20" y="14"/>
                      <a:pt x="20" y="12"/>
                      <a:pt x="20" y="11"/>
                    </a:cubicBezTo>
                    <a:cubicBezTo>
                      <a:pt x="19" y="8"/>
                      <a:pt x="18" y="5"/>
                      <a:pt x="15" y="3"/>
                    </a:cubicBezTo>
                    <a:cubicBezTo>
                      <a:pt x="14" y="2"/>
                      <a:pt x="11" y="1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0" name="Freeform 61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56" y="1434"/>
                <a:ext cx="50" cy="30"/>
              </a:xfrm>
              <a:custGeom>
                <a:avLst/>
                <a:gdLst>
                  <a:gd name="T0" fmla="*/ 16 w 20"/>
                  <a:gd name="T1" fmla="*/ 12 h 12"/>
                  <a:gd name="T2" fmla="*/ 13 w 20"/>
                  <a:gd name="T3" fmla="*/ 12 h 12"/>
                  <a:gd name="T4" fmla="*/ 10 w 20"/>
                  <a:gd name="T5" fmla="*/ 10 h 12"/>
                  <a:gd name="T6" fmla="*/ 10 w 20"/>
                  <a:gd name="T7" fmla="*/ 9 h 12"/>
                  <a:gd name="T8" fmla="*/ 4 w 20"/>
                  <a:gd name="T9" fmla="*/ 5 h 12"/>
                  <a:gd name="T10" fmla="*/ 4 w 20"/>
                  <a:gd name="T11" fmla="*/ 5 h 12"/>
                  <a:gd name="T12" fmla="*/ 1 w 20"/>
                  <a:gd name="T13" fmla="*/ 3 h 12"/>
                  <a:gd name="T14" fmla="*/ 1 w 20"/>
                  <a:gd name="T15" fmla="*/ 1 h 12"/>
                  <a:gd name="T16" fmla="*/ 2 w 20"/>
                  <a:gd name="T17" fmla="*/ 1 h 12"/>
                  <a:gd name="T18" fmla="*/ 2 w 20"/>
                  <a:gd name="T19" fmla="*/ 1 h 12"/>
                  <a:gd name="T20" fmla="*/ 2 w 20"/>
                  <a:gd name="T21" fmla="*/ 3 h 12"/>
                  <a:gd name="T22" fmla="*/ 4 w 20"/>
                  <a:gd name="T23" fmla="*/ 4 h 12"/>
                  <a:gd name="T24" fmla="*/ 4 w 20"/>
                  <a:gd name="T25" fmla="*/ 4 h 12"/>
                  <a:gd name="T26" fmla="*/ 10 w 20"/>
                  <a:gd name="T27" fmla="*/ 8 h 12"/>
                  <a:gd name="T28" fmla="*/ 11 w 20"/>
                  <a:gd name="T29" fmla="*/ 9 h 12"/>
                  <a:gd name="T30" fmla="*/ 13 w 20"/>
                  <a:gd name="T31" fmla="*/ 11 h 12"/>
                  <a:gd name="T32" fmla="*/ 19 w 20"/>
                  <a:gd name="T33" fmla="*/ 10 h 12"/>
                  <a:gd name="T34" fmla="*/ 20 w 20"/>
                  <a:gd name="T35" fmla="*/ 10 h 12"/>
                  <a:gd name="T36" fmla="*/ 20 w 20"/>
                  <a:gd name="T37" fmla="*/ 11 h 12"/>
                  <a:gd name="T38" fmla="*/ 16 w 20"/>
                  <a:gd name="T3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" h="12">
                    <a:moveTo>
                      <a:pt x="16" y="12"/>
                    </a:moveTo>
                    <a:cubicBezTo>
                      <a:pt x="15" y="12"/>
                      <a:pt x="14" y="12"/>
                      <a:pt x="13" y="12"/>
                    </a:cubicBezTo>
                    <a:cubicBezTo>
                      <a:pt x="12" y="11"/>
                      <a:pt x="11" y="10"/>
                      <a:pt x="10" y="10"/>
                    </a:cubicBezTo>
                    <a:cubicBezTo>
                      <a:pt x="10" y="9"/>
                      <a:pt x="10" y="9"/>
                      <a:pt x="10" y="9"/>
                    </a:cubicBezTo>
                    <a:cubicBezTo>
                      <a:pt x="8" y="7"/>
                      <a:pt x="6" y="6"/>
                      <a:pt x="4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3" y="4"/>
                      <a:pt x="2" y="4"/>
                      <a:pt x="1" y="3"/>
                    </a:cubicBezTo>
                    <a:cubicBezTo>
                      <a:pt x="1" y="3"/>
                      <a:pt x="0" y="2"/>
                      <a:pt x="1" y="1"/>
                    </a:cubicBezTo>
                    <a:cubicBezTo>
                      <a:pt x="1" y="1"/>
                      <a:pt x="1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2" y="2"/>
                      <a:pt x="2" y="3"/>
                    </a:cubicBezTo>
                    <a:cubicBezTo>
                      <a:pt x="3" y="3"/>
                      <a:pt x="3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7" y="5"/>
                      <a:pt x="9" y="7"/>
                      <a:pt x="10" y="8"/>
                    </a:cubicBezTo>
                    <a:cubicBezTo>
                      <a:pt x="11" y="9"/>
                      <a:pt x="11" y="9"/>
                      <a:pt x="11" y="9"/>
                    </a:cubicBezTo>
                    <a:cubicBezTo>
                      <a:pt x="12" y="10"/>
                      <a:pt x="12" y="11"/>
                      <a:pt x="13" y="11"/>
                    </a:cubicBezTo>
                    <a:cubicBezTo>
                      <a:pt x="15" y="12"/>
                      <a:pt x="18" y="12"/>
                      <a:pt x="19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0"/>
                      <a:pt x="20" y="11"/>
                      <a:pt x="20" y="11"/>
                    </a:cubicBezTo>
                    <a:cubicBezTo>
                      <a:pt x="19" y="12"/>
                      <a:pt x="17" y="12"/>
                      <a:pt x="1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1" name="Freeform 6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69" y="1431"/>
                <a:ext cx="24" cy="15"/>
              </a:xfrm>
              <a:custGeom>
                <a:avLst/>
                <a:gdLst>
                  <a:gd name="T0" fmla="*/ 1 w 10"/>
                  <a:gd name="T1" fmla="*/ 6 h 6"/>
                  <a:gd name="T2" fmla="*/ 0 w 10"/>
                  <a:gd name="T3" fmla="*/ 6 h 6"/>
                  <a:gd name="T4" fmla="*/ 2 w 10"/>
                  <a:gd name="T5" fmla="*/ 4 h 6"/>
                  <a:gd name="T6" fmla="*/ 4 w 10"/>
                  <a:gd name="T7" fmla="*/ 2 h 6"/>
                  <a:gd name="T8" fmla="*/ 5 w 10"/>
                  <a:gd name="T9" fmla="*/ 1 h 6"/>
                  <a:gd name="T10" fmla="*/ 10 w 10"/>
                  <a:gd name="T11" fmla="*/ 0 h 6"/>
                  <a:gd name="T12" fmla="*/ 10 w 10"/>
                  <a:gd name="T13" fmla="*/ 0 h 6"/>
                  <a:gd name="T14" fmla="*/ 10 w 10"/>
                  <a:gd name="T15" fmla="*/ 1 h 6"/>
                  <a:gd name="T16" fmla="*/ 6 w 10"/>
                  <a:gd name="T17" fmla="*/ 2 h 6"/>
                  <a:gd name="T18" fmla="*/ 4 w 10"/>
                  <a:gd name="T19" fmla="*/ 3 h 6"/>
                  <a:gd name="T20" fmla="*/ 2 w 10"/>
                  <a:gd name="T21" fmla="*/ 4 h 6"/>
                  <a:gd name="T22" fmla="*/ 1 w 10"/>
                  <a:gd name="T23" fmla="*/ 6 h 6"/>
                  <a:gd name="T24" fmla="*/ 1 w 10"/>
                  <a:gd name="T2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6">
                    <a:moveTo>
                      <a:pt x="1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5"/>
                      <a:pt x="1" y="4"/>
                      <a:pt x="2" y="4"/>
                    </a:cubicBezTo>
                    <a:cubicBezTo>
                      <a:pt x="2" y="3"/>
                      <a:pt x="3" y="3"/>
                      <a:pt x="4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7" y="1"/>
                      <a:pt x="8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8" y="1"/>
                      <a:pt x="7" y="1"/>
                      <a:pt x="6" y="2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3" y="4"/>
                      <a:pt x="2" y="4"/>
                    </a:cubicBezTo>
                    <a:cubicBezTo>
                      <a:pt x="2" y="5"/>
                      <a:pt x="1" y="5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2" name="Freeform 61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66" y="1429"/>
                <a:ext cx="15" cy="10"/>
              </a:xfrm>
              <a:custGeom>
                <a:avLst/>
                <a:gdLst>
                  <a:gd name="T0" fmla="*/ 6 w 6"/>
                  <a:gd name="T1" fmla="*/ 4 h 4"/>
                  <a:gd name="T2" fmla="*/ 5 w 6"/>
                  <a:gd name="T3" fmla="*/ 3 h 4"/>
                  <a:gd name="T4" fmla="*/ 5 w 6"/>
                  <a:gd name="T5" fmla="*/ 3 h 4"/>
                  <a:gd name="T6" fmla="*/ 0 w 6"/>
                  <a:gd name="T7" fmla="*/ 1 h 4"/>
                  <a:gd name="T8" fmla="*/ 0 w 6"/>
                  <a:gd name="T9" fmla="*/ 0 h 4"/>
                  <a:gd name="T10" fmla="*/ 1 w 6"/>
                  <a:gd name="T11" fmla="*/ 0 h 4"/>
                  <a:gd name="T12" fmla="*/ 6 w 6"/>
                  <a:gd name="T13" fmla="*/ 2 h 4"/>
                  <a:gd name="T14" fmla="*/ 6 w 6"/>
                  <a:gd name="T15" fmla="*/ 3 h 4"/>
                  <a:gd name="T16" fmla="*/ 6 w 6"/>
                  <a:gd name="T17" fmla="*/ 4 h 4"/>
                  <a:gd name="T18" fmla="*/ 6 w 6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">
                    <a:moveTo>
                      <a:pt x="6" y="4"/>
                    </a:moveTo>
                    <a:cubicBezTo>
                      <a:pt x="5" y="4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2"/>
                      <a:pt x="2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2" y="1"/>
                      <a:pt x="4" y="1"/>
                      <a:pt x="6" y="2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3" name="Freeform 620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41" y="1436"/>
                <a:ext cx="108" cy="25"/>
              </a:xfrm>
              <a:custGeom>
                <a:avLst/>
                <a:gdLst>
                  <a:gd name="T0" fmla="*/ 6 w 44"/>
                  <a:gd name="T1" fmla="*/ 10 h 10"/>
                  <a:gd name="T2" fmla="*/ 0 w 44"/>
                  <a:gd name="T3" fmla="*/ 9 h 10"/>
                  <a:gd name="T4" fmla="*/ 0 w 44"/>
                  <a:gd name="T5" fmla="*/ 9 h 10"/>
                  <a:gd name="T6" fmla="*/ 0 w 44"/>
                  <a:gd name="T7" fmla="*/ 9 h 10"/>
                  <a:gd name="T8" fmla="*/ 5 w 44"/>
                  <a:gd name="T9" fmla="*/ 1 h 10"/>
                  <a:gd name="T10" fmla="*/ 6 w 44"/>
                  <a:gd name="T11" fmla="*/ 1 h 10"/>
                  <a:gd name="T12" fmla="*/ 39 w 44"/>
                  <a:gd name="T13" fmla="*/ 0 h 10"/>
                  <a:gd name="T14" fmla="*/ 41 w 44"/>
                  <a:gd name="T15" fmla="*/ 1 h 10"/>
                  <a:gd name="T16" fmla="*/ 42 w 44"/>
                  <a:gd name="T17" fmla="*/ 2 h 10"/>
                  <a:gd name="T18" fmla="*/ 44 w 44"/>
                  <a:gd name="T19" fmla="*/ 9 h 10"/>
                  <a:gd name="T20" fmla="*/ 44 w 44"/>
                  <a:gd name="T21" fmla="*/ 9 h 10"/>
                  <a:gd name="T22" fmla="*/ 44 w 44"/>
                  <a:gd name="T23" fmla="*/ 9 h 10"/>
                  <a:gd name="T24" fmla="*/ 6 w 44"/>
                  <a:gd name="T25" fmla="*/ 10 h 10"/>
                  <a:gd name="T26" fmla="*/ 1 w 44"/>
                  <a:gd name="T27" fmla="*/ 9 h 10"/>
                  <a:gd name="T28" fmla="*/ 6 w 44"/>
                  <a:gd name="T29" fmla="*/ 9 h 10"/>
                  <a:gd name="T30" fmla="*/ 7 w 44"/>
                  <a:gd name="T31" fmla="*/ 9 h 10"/>
                  <a:gd name="T32" fmla="*/ 43 w 44"/>
                  <a:gd name="T33" fmla="*/ 9 h 10"/>
                  <a:gd name="T34" fmla="*/ 41 w 44"/>
                  <a:gd name="T35" fmla="*/ 2 h 10"/>
                  <a:gd name="T36" fmla="*/ 40 w 44"/>
                  <a:gd name="T37" fmla="*/ 1 h 10"/>
                  <a:gd name="T38" fmla="*/ 39 w 44"/>
                  <a:gd name="T39" fmla="*/ 1 h 10"/>
                  <a:gd name="T40" fmla="*/ 6 w 44"/>
                  <a:gd name="T41" fmla="*/ 2 h 10"/>
                  <a:gd name="T42" fmla="*/ 1 w 44"/>
                  <a:gd name="T43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10">
                    <a:moveTo>
                      <a:pt x="6" y="10"/>
                    </a:moveTo>
                    <a:cubicBezTo>
                      <a:pt x="4" y="10"/>
                      <a:pt x="2" y="10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6" y="1"/>
                      <a:pt x="6" y="1"/>
                    </a:cubicBezTo>
                    <a:cubicBezTo>
                      <a:pt x="17" y="0"/>
                      <a:pt x="28" y="0"/>
                      <a:pt x="39" y="0"/>
                    </a:cubicBezTo>
                    <a:cubicBezTo>
                      <a:pt x="40" y="0"/>
                      <a:pt x="40" y="0"/>
                      <a:pt x="41" y="1"/>
                    </a:cubicBezTo>
                    <a:cubicBezTo>
                      <a:pt x="41" y="1"/>
                      <a:pt x="42" y="2"/>
                      <a:pt x="42" y="2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9"/>
                      <a:pt x="44" y="9"/>
                      <a:pt x="44" y="9"/>
                    </a:cubicBezTo>
                    <a:lnTo>
                      <a:pt x="6" y="10"/>
                    </a:lnTo>
                    <a:close/>
                    <a:moveTo>
                      <a:pt x="1" y="9"/>
                    </a:moveTo>
                    <a:cubicBezTo>
                      <a:pt x="2" y="9"/>
                      <a:pt x="4" y="9"/>
                      <a:pt x="6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1" y="2"/>
                      <a:pt x="41" y="2"/>
                      <a:pt x="41" y="2"/>
                    </a:cubicBezTo>
                    <a:cubicBezTo>
                      <a:pt x="41" y="2"/>
                      <a:pt x="41" y="2"/>
                      <a:pt x="40" y="1"/>
                    </a:cubicBezTo>
                    <a:cubicBezTo>
                      <a:pt x="40" y="1"/>
                      <a:pt x="40" y="1"/>
                      <a:pt x="39" y="1"/>
                    </a:cubicBezTo>
                    <a:cubicBezTo>
                      <a:pt x="28" y="1"/>
                      <a:pt x="17" y="1"/>
                      <a:pt x="6" y="2"/>
                    </a:cubicBezTo>
                    <a:lnTo>
                      <a:pt x="1" y="9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4" name="Freeform 62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38" y="1461"/>
                <a:ext cx="111" cy="3"/>
              </a:xfrm>
              <a:custGeom>
                <a:avLst/>
                <a:gdLst>
                  <a:gd name="T0" fmla="*/ 1 w 45"/>
                  <a:gd name="T1" fmla="*/ 1 h 1"/>
                  <a:gd name="T2" fmla="*/ 0 w 45"/>
                  <a:gd name="T3" fmla="*/ 1 h 1"/>
                  <a:gd name="T4" fmla="*/ 1 w 45"/>
                  <a:gd name="T5" fmla="*/ 0 h 1"/>
                  <a:gd name="T6" fmla="*/ 45 w 45"/>
                  <a:gd name="T7" fmla="*/ 0 h 1"/>
                  <a:gd name="T8" fmla="*/ 45 w 45"/>
                  <a:gd name="T9" fmla="*/ 0 h 1"/>
                  <a:gd name="T10" fmla="*/ 45 w 45"/>
                  <a:gd name="T11" fmla="*/ 1 h 1"/>
                  <a:gd name="T12" fmla="*/ 1 w 45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1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1"/>
                      <a:pt x="45" y="1"/>
                      <a:pt x="45" y="1"/>
                    </a:cubicBezTo>
                    <a:lnTo>
                      <a:pt x="1" y="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5" name="Freeform 62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46" y="1456"/>
                <a:ext cx="3" cy="8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1 h 3"/>
                  <a:gd name="T8" fmla="*/ 1 w 1"/>
                  <a:gd name="T9" fmla="*/ 1 h 3"/>
                  <a:gd name="T10" fmla="*/ 1 w 1"/>
                  <a:gd name="T11" fmla="*/ 1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6" name="Freeform 62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38" y="1456"/>
                <a:ext cx="3" cy="8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1 h 3"/>
                  <a:gd name="T6" fmla="*/ 1 w 1"/>
                  <a:gd name="T7" fmla="*/ 0 h 3"/>
                  <a:gd name="T8" fmla="*/ 1 w 1"/>
                  <a:gd name="T9" fmla="*/ 1 h 3"/>
                  <a:gd name="T10" fmla="*/ 1 w 1"/>
                  <a:gd name="T11" fmla="*/ 3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7" name="Freeform 624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68" y="1449"/>
                <a:ext cx="46" cy="7"/>
              </a:xfrm>
              <a:custGeom>
                <a:avLst/>
                <a:gdLst>
                  <a:gd name="T0" fmla="*/ 18 w 19"/>
                  <a:gd name="T1" fmla="*/ 3 h 3"/>
                  <a:gd name="T2" fmla="*/ 0 w 19"/>
                  <a:gd name="T3" fmla="*/ 3 h 3"/>
                  <a:gd name="T4" fmla="*/ 0 w 19"/>
                  <a:gd name="T5" fmla="*/ 2 h 3"/>
                  <a:gd name="T6" fmla="*/ 0 w 19"/>
                  <a:gd name="T7" fmla="*/ 2 h 3"/>
                  <a:gd name="T8" fmla="*/ 0 w 19"/>
                  <a:gd name="T9" fmla="*/ 1 h 3"/>
                  <a:gd name="T10" fmla="*/ 0 w 19"/>
                  <a:gd name="T11" fmla="*/ 1 h 3"/>
                  <a:gd name="T12" fmla="*/ 0 w 19"/>
                  <a:gd name="T13" fmla="*/ 0 h 3"/>
                  <a:gd name="T14" fmla="*/ 18 w 19"/>
                  <a:gd name="T15" fmla="*/ 0 h 3"/>
                  <a:gd name="T16" fmla="*/ 19 w 19"/>
                  <a:gd name="T17" fmla="*/ 1 h 3"/>
                  <a:gd name="T18" fmla="*/ 19 w 19"/>
                  <a:gd name="T19" fmla="*/ 2 h 3"/>
                  <a:gd name="T20" fmla="*/ 19 w 19"/>
                  <a:gd name="T21" fmla="*/ 3 h 3"/>
                  <a:gd name="T22" fmla="*/ 18 w 19"/>
                  <a:gd name="T23" fmla="*/ 3 h 3"/>
                  <a:gd name="T24" fmla="*/ 9 w 19"/>
                  <a:gd name="T25" fmla="*/ 2 h 3"/>
                  <a:gd name="T26" fmla="*/ 18 w 19"/>
                  <a:gd name="T27" fmla="*/ 2 h 3"/>
                  <a:gd name="T28" fmla="*/ 18 w 19"/>
                  <a:gd name="T29" fmla="*/ 1 h 3"/>
                  <a:gd name="T30" fmla="*/ 1 w 19"/>
                  <a:gd name="T31" fmla="*/ 1 h 3"/>
                  <a:gd name="T32" fmla="*/ 1 w 19"/>
                  <a:gd name="T33" fmla="*/ 2 h 3"/>
                  <a:gd name="T34" fmla="*/ 1 w 19"/>
                  <a:gd name="T35" fmla="*/ 2 h 3"/>
                  <a:gd name="T36" fmla="*/ 9 w 19"/>
                  <a:gd name="T3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" h="3">
                    <a:moveTo>
                      <a:pt x="18" y="3"/>
                    </a:moveTo>
                    <a:cubicBezTo>
                      <a:pt x="12" y="3"/>
                      <a:pt x="6" y="2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7" y="0"/>
                      <a:pt x="12" y="0"/>
                      <a:pt x="18" y="0"/>
                    </a:cubicBezTo>
                    <a:cubicBezTo>
                      <a:pt x="19" y="0"/>
                      <a:pt x="19" y="1"/>
                      <a:pt x="19" y="1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9" y="2"/>
                      <a:pt x="19" y="2"/>
                      <a:pt x="19" y="3"/>
                    </a:cubicBezTo>
                    <a:cubicBezTo>
                      <a:pt x="18" y="3"/>
                      <a:pt x="18" y="3"/>
                      <a:pt x="18" y="3"/>
                    </a:cubicBezTo>
                    <a:close/>
                    <a:moveTo>
                      <a:pt x="9" y="2"/>
                    </a:moveTo>
                    <a:cubicBezTo>
                      <a:pt x="12" y="2"/>
                      <a:pt x="15" y="2"/>
                      <a:pt x="18" y="2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2" y="1"/>
                      <a:pt x="7" y="1"/>
                      <a:pt x="1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6" y="2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8" name="Freeform 625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55" y="1441"/>
                <a:ext cx="18" cy="5"/>
              </a:xfrm>
              <a:custGeom>
                <a:avLst/>
                <a:gdLst>
                  <a:gd name="T0" fmla="*/ 0 w 7"/>
                  <a:gd name="T1" fmla="*/ 2 h 2"/>
                  <a:gd name="T2" fmla="*/ 0 w 7"/>
                  <a:gd name="T3" fmla="*/ 2 h 2"/>
                  <a:gd name="T4" fmla="*/ 1 w 7"/>
                  <a:gd name="T5" fmla="*/ 1 h 2"/>
                  <a:gd name="T6" fmla="*/ 1 w 7"/>
                  <a:gd name="T7" fmla="*/ 1 h 2"/>
                  <a:gd name="T8" fmla="*/ 1 w 7"/>
                  <a:gd name="T9" fmla="*/ 0 h 2"/>
                  <a:gd name="T10" fmla="*/ 2 w 7"/>
                  <a:gd name="T11" fmla="*/ 0 h 2"/>
                  <a:gd name="T12" fmla="*/ 6 w 7"/>
                  <a:gd name="T13" fmla="*/ 0 h 2"/>
                  <a:gd name="T14" fmla="*/ 7 w 7"/>
                  <a:gd name="T15" fmla="*/ 0 h 2"/>
                  <a:gd name="T16" fmla="*/ 7 w 7"/>
                  <a:gd name="T17" fmla="*/ 1 h 2"/>
                  <a:gd name="T18" fmla="*/ 6 w 7"/>
                  <a:gd name="T19" fmla="*/ 2 h 2"/>
                  <a:gd name="T20" fmla="*/ 6 w 7"/>
                  <a:gd name="T21" fmla="*/ 2 h 2"/>
                  <a:gd name="T22" fmla="*/ 6 w 7"/>
                  <a:gd name="T23" fmla="*/ 2 h 2"/>
                  <a:gd name="T24" fmla="*/ 0 w 7"/>
                  <a:gd name="T25" fmla="*/ 2 h 2"/>
                  <a:gd name="T26" fmla="*/ 2 w 7"/>
                  <a:gd name="T27" fmla="*/ 1 h 2"/>
                  <a:gd name="T28" fmla="*/ 1 w 7"/>
                  <a:gd name="T29" fmla="*/ 1 h 2"/>
                  <a:gd name="T30" fmla="*/ 5 w 7"/>
                  <a:gd name="T31" fmla="*/ 1 h 2"/>
                  <a:gd name="T32" fmla="*/ 5 w 7"/>
                  <a:gd name="T33" fmla="*/ 1 h 2"/>
                  <a:gd name="T34" fmla="*/ 6 w 7"/>
                  <a:gd name="T35" fmla="*/ 1 h 2"/>
                  <a:gd name="T36" fmla="*/ 2 w 7"/>
                  <a:gd name="T3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3" y="0"/>
                      <a:pt x="5" y="0"/>
                      <a:pt x="6" y="0"/>
                    </a:cubicBezTo>
                    <a:cubicBezTo>
                      <a:pt x="6" y="0"/>
                      <a:pt x="6" y="0"/>
                      <a:pt x="7" y="0"/>
                    </a:cubicBezTo>
                    <a:cubicBezTo>
                      <a:pt x="7" y="0"/>
                      <a:pt x="7" y="0"/>
                      <a:pt x="7" y="1"/>
                    </a:cubicBezTo>
                    <a:cubicBezTo>
                      <a:pt x="6" y="1"/>
                      <a:pt x="6" y="1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lose/>
                    <a:moveTo>
                      <a:pt x="2" y="1"/>
                    </a:moveTo>
                    <a:cubicBezTo>
                      <a:pt x="2" y="1"/>
                      <a:pt x="2" y="1"/>
                      <a:pt x="1" y="1"/>
                    </a:cubicBezTo>
                    <a:cubicBezTo>
                      <a:pt x="3" y="1"/>
                      <a:pt x="4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6" y="1"/>
                      <a:pt x="6" y="1"/>
                    </a:cubicBezTo>
                    <a:cubicBezTo>
                      <a:pt x="4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626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50" y="1449"/>
                <a:ext cx="15" cy="7"/>
              </a:xfrm>
              <a:custGeom>
                <a:avLst/>
                <a:gdLst>
                  <a:gd name="T0" fmla="*/ 0 w 6"/>
                  <a:gd name="T1" fmla="*/ 3 h 3"/>
                  <a:gd name="T2" fmla="*/ 0 w 6"/>
                  <a:gd name="T3" fmla="*/ 2 h 3"/>
                  <a:gd name="T4" fmla="*/ 0 w 6"/>
                  <a:gd name="T5" fmla="*/ 1 h 3"/>
                  <a:gd name="T6" fmla="*/ 1 w 6"/>
                  <a:gd name="T7" fmla="*/ 1 h 3"/>
                  <a:gd name="T8" fmla="*/ 1 w 6"/>
                  <a:gd name="T9" fmla="*/ 1 h 3"/>
                  <a:gd name="T10" fmla="*/ 1 w 6"/>
                  <a:gd name="T11" fmla="*/ 1 h 3"/>
                  <a:gd name="T12" fmla="*/ 6 w 6"/>
                  <a:gd name="T13" fmla="*/ 0 h 3"/>
                  <a:gd name="T14" fmla="*/ 6 w 6"/>
                  <a:gd name="T15" fmla="*/ 1 h 3"/>
                  <a:gd name="T16" fmla="*/ 6 w 6"/>
                  <a:gd name="T17" fmla="*/ 1 h 3"/>
                  <a:gd name="T18" fmla="*/ 6 w 6"/>
                  <a:gd name="T19" fmla="*/ 2 h 3"/>
                  <a:gd name="T20" fmla="*/ 6 w 6"/>
                  <a:gd name="T21" fmla="*/ 2 h 3"/>
                  <a:gd name="T22" fmla="*/ 5 w 6"/>
                  <a:gd name="T23" fmla="*/ 2 h 3"/>
                  <a:gd name="T24" fmla="*/ 0 w 6"/>
                  <a:gd name="T25" fmla="*/ 3 h 3"/>
                  <a:gd name="T26" fmla="*/ 2 w 6"/>
                  <a:gd name="T27" fmla="*/ 1 h 3"/>
                  <a:gd name="T28" fmla="*/ 1 w 6"/>
                  <a:gd name="T29" fmla="*/ 2 h 3"/>
                  <a:gd name="T30" fmla="*/ 5 w 6"/>
                  <a:gd name="T31" fmla="*/ 2 h 3"/>
                  <a:gd name="T32" fmla="*/ 5 w 6"/>
                  <a:gd name="T33" fmla="*/ 2 h 3"/>
                  <a:gd name="T34" fmla="*/ 5 w 6"/>
                  <a:gd name="T35" fmla="*/ 1 h 3"/>
                  <a:gd name="T36" fmla="*/ 2 w 6"/>
                  <a:gd name="T3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3">
                    <a:moveTo>
                      <a:pt x="0" y="3"/>
                    </a:move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3" y="0"/>
                      <a:pt x="4" y="0"/>
                      <a:pt x="6" y="0"/>
                    </a:cubicBezTo>
                    <a:cubicBezTo>
                      <a:pt x="6" y="0"/>
                      <a:pt x="6" y="0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5" y="2"/>
                    </a:cubicBezTo>
                    <a:cubicBezTo>
                      <a:pt x="4" y="3"/>
                      <a:pt x="2" y="3"/>
                      <a:pt x="0" y="3"/>
                    </a:cubicBezTo>
                    <a:close/>
                    <a:moveTo>
                      <a:pt x="2" y="1"/>
                    </a:moveTo>
                    <a:cubicBezTo>
                      <a:pt x="1" y="1"/>
                      <a:pt x="1" y="2"/>
                      <a:pt x="1" y="2"/>
                    </a:cubicBezTo>
                    <a:cubicBezTo>
                      <a:pt x="2" y="2"/>
                      <a:pt x="4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0" name="Freeform 627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00" y="1441"/>
                <a:ext cx="10" cy="5"/>
              </a:xfrm>
              <a:custGeom>
                <a:avLst/>
                <a:gdLst>
                  <a:gd name="T0" fmla="*/ 0 w 4"/>
                  <a:gd name="T1" fmla="*/ 2 h 2"/>
                  <a:gd name="T2" fmla="*/ 0 w 4"/>
                  <a:gd name="T3" fmla="*/ 2 h 2"/>
                  <a:gd name="T4" fmla="*/ 0 w 4"/>
                  <a:gd name="T5" fmla="*/ 2 h 2"/>
                  <a:gd name="T6" fmla="*/ 0 w 4"/>
                  <a:gd name="T7" fmla="*/ 0 h 2"/>
                  <a:gd name="T8" fmla="*/ 0 w 4"/>
                  <a:gd name="T9" fmla="*/ 0 h 2"/>
                  <a:gd name="T10" fmla="*/ 4 w 4"/>
                  <a:gd name="T11" fmla="*/ 0 h 2"/>
                  <a:gd name="T12" fmla="*/ 4 w 4"/>
                  <a:gd name="T13" fmla="*/ 0 h 2"/>
                  <a:gd name="T14" fmla="*/ 4 w 4"/>
                  <a:gd name="T15" fmla="*/ 2 h 2"/>
                  <a:gd name="T16" fmla="*/ 4 w 4"/>
                  <a:gd name="T17" fmla="*/ 2 h 2"/>
                  <a:gd name="T18" fmla="*/ 4 w 4"/>
                  <a:gd name="T19" fmla="*/ 2 h 2"/>
                  <a:gd name="T20" fmla="*/ 0 w 4"/>
                  <a:gd name="T21" fmla="*/ 2 h 2"/>
                  <a:gd name="T22" fmla="*/ 1 w 4"/>
                  <a:gd name="T23" fmla="*/ 1 h 2"/>
                  <a:gd name="T24" fmla="*/ 1 w 4"/>
                  <a:gd name="T25" fmla="*/ 1 h 2"/>
                  <a:gd name="T26" fmla="*/ 3 w 4"/>
                  <a:gd name="T27" fmla="*/ 1 h 2"/>
                  <a:gd name="T28" fmla="*/ 3 w 4"/>
                  <a:gd name="T29" fmla="*/ 1 h 2"/>
                  <a:gd name="T30" fmla="*/ 1 w 4"/>
                  <a:gd name="T3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1"/>
                      <a:pt x="4" y="1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0" y="2"/>
                      <a:pt x="0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2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628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24" y="1441"/>
                <a:ext cx="15" cy="5"/>
              </a:xfrm>
              <a:custGeom>
                <a:avLst/>
                <a:gdLst>
                  <a:gd name="T0" fmla="*/ 1 w 6"/>
                  <a:gd name="T1" fmla="*/ 2 h 2"/>
                  <a:gd name="T2" fmla="*/ 1 w 6"/>
                  <a:gd name="T3" fmla="*/ 2 h 2"/>
                  <a:gd name="T4" fmla="*/ 0 w 6"/>
                  <a:gd name="T5" fmla="*/ 1 h 2"/>
                  <a:gd name="T6" fmla="*/ 0 w 6"/>
                  <a:gd name="T7" fmla="*/ 0 h 2"/>
                  <a:gd name="T8" fmla="*/ 1 w 6"/>
                  <a:gd name="T9" fmla="*/ 0 h 2"/>
                  <a:gd name="T10" fmla="*/ 5 w 6"/>
                  <a:gd name="T11" fmla="*/ 0 h 2"/>
                  <a:gd name="T12" fmla="*/ 6 w 6"/>
                  <a:gd name="T13" fmla="*/ 1 h 2"/>
                  <a:gd name="T14" fmla="*/ 6 w 6"/>
                  <a:gd name="T15" fmla="*/ 1 h 2"/>
                  <a:gd name="T16" fmla="*/ 6 w 6"/>
                  <a:gd name="T17" fmla="*/ 2 h 2"/>
                  <a:gd name="T18" fmla="*/ 6 w 6"/>
                  <a:gd name="T19" fmla="*/ 2 h 2"/>
                  <a:gd name="T20" fmla="*/ 1 w 6"/>
                  <a:gd name="T21" fmla="*/ 2 h 2"/>
                  <a:gd name="T22" fmla="*/ 1 w 6"/>
                  <a:gd name="T23" fmla="*/ 1 h 2"/>
                  <a:gd name="T24" fmla="*/ 1 w 6"/>
                  <a:gd name="T25" fmla="*/ 1 h 2"/>
                  <a:gd name="T26" fmla="*/ 5 w 6"/>
                  <a:gd name="T27" fmla="*/ 1 h 2"/>
                  <a:gd name="T28" fmla="*/ 5 w 6"/>
                  <a:gd name="T29" fmla="*/ 1 h 2"/>
                  <a:gd name="T30" fmla="*/ 5 w 6"/>
                  <a:gd name="T31" fmla="*/ 1 h 2"/>
                  <a:gd name="T32" fmla="*/ 1 w 6"/>
                  <a:gd name="T3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3" y="0"/>
                      <a:pt x="5" y="0"/>
                    </a:cubicBezTo>
                    <a:cubicBezTo>
                      <a:pt x="6" y="0"/>
                      <a:pt x="6" y="0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4" y="2"/>
                      <a:pt x="3" y="2"/>
                      <a:pt x="1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3" y="1"/>
                      <a:pt x="4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2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629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27" y="1449"/>
                <a:ext cx="17" cy="5"/>
              </a:xfrm>
              <a:custGeom>
                <a:avLst/>
                <a:gdLst>
                  <a:gd name="T0" fmla="*/ 1 w 7"/>
                  <a:gd name="T1" fmla="*/ 2 h 2"/>
                  <a:gd name="T2" fmla="*/ 1 w 7"/>
                  <a:gd name="T3" fmla="*/ 2 h 2"/>
                  <a:gd name="T4" fmla="*/ 1 w 7"/>
                  <a:gd name="T5" fmla="*/ 1 h 2"/>
                  <a:gd name="T6" fmla="*/ 1 w 7"/>
                  <a:gd name="T7" fmla="*/ 1 h 2"/>
                  <a:gd name="T8" fmla="*/ 1 w 7"/>
                  <a:gd name="T9" fmla="*/ 0 h 2"/>
                  <a:gd name="T10" fmla="*/ 5 w 7"/>
                  <a:gd name="T11" fmla="*/ 1 h 2"/>
                  <a:gd name="T12" fmla="*/ 6 w 7"/>
                  <a:gd name="T13" fmla="*/ 1 h 2"/>
                  <a:gd name="T14" fmla="*/ 7 w 7"/>
                  <a:gd name="T15" fmla="*/ 2 h 2"/>
                  <a:gd name="T16" fmla="*/ 7 w 7"/>
                  <a:gd name="T17" fmla="*/ 2 h 2"/>
                  <a:gd name="T18" fmla="*/ 6 w 7"/>
                  <a:gd name="T19" fmla="*/ 2 h 2"/>
                  <a:gd name="T20" fmla="*/ 1 w 7"/>
                  <a:gd name="T21" fmla="*/ 2 h 2"/>
                  <a:gd name="T22" fmla="*/ 2 w 7"/>
                  <a:gd name="T23" fmla="*/ 1 h 2"/>
                  <a:gd name="T24" fmla="*/ 2 w 7"/>
                  <a:gd name="T25" fmla="*/ 2 h 2"/>
                  <a:gd name="T26" fmla="*/ 6 w 7"/>
                  <a:gd name="T27" fmla="*/ 2 h 2"/>
                  <a:gd name="T28" fmla="*/ 6 w 7"/>
                  <a:gd name="T29" fmla="*/ 1 h 2"/>
                  <a:gd name="T30" fmla="*/ 5 w 7"/>
                  <a:gd name="T31" fmla="*/ 1 h 2"/>
                  <a:gd name="T32" fmla="*/ 2 w 7"/>
                  <a:gd name="T3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2"/>
                      <a:pt x="3" y="2"/>
                      <a:pt x="1" y="2"/>
                    </a:cubicBezTo>
                    <a:close/>
                    <a:moveTo>
                      <a:pt x="2" y="1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4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5" y="1"/>
                      <a:pt x="5" y="1"/>
                    </a:cubicBezTo>
                    <a:cubicBezTo>
                      <a:pt x="4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630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12" y="1441"/>
                <a:ext cx="12" cy="5"/>
              </a:xfrm>
              <a:custGeom>
                <a:avLst/>
                <a:gdLst>
                  <a:gd name="T0" fmla="*/ 0 w 5"/>
                  <a:gd name="T1" fmla="*/ 2 h 2"/>
                  <a:gd name="T2" fmla="*/ 0 w 5"/>
                  <a:gd name="T3" fmla="*/ 2 h 2"/>
                  <a:gd name="T4" fmla="*/ 0 w 5"/>
                  <a:gd name="T5" fmla="*/ 0 h 2"/>
                  <a:gd name="T6" fmla="*/ 0 w 5"/>
                  <a:gd name="T7" fmla="*/ 0 h 2"/>
                  <a:gd name="T8" fmla="*/ 0 w 5"/>
                  <a:gd name="T9" fmla="*/ 0 h 2"/>
                  <a:gd name="T10" fmla="*/ 4 w 5"/>
                  <a:gd name="T11" fmla="*/ 0 h 2"/>
                  <a:gd name="T12" fmla="*/ 4 w 5"/>
                  <a:gd name="T13" fmla="*/ 0 h 2"/>
                  <a:gd name="T14" fmla="*/ 4 w 5"/>
                  <a:gd name="T15" fmla="*/ 0 h 2"/>
                  <a:gd name="T16" fmla="*/ 5 w 5"/>
                  <a:gd name="T17" fmla="*/ 1 h 2"/>
                  <a:gd name="T18" fmla="*/ 5 w 5"/>
                  <a:gd name="T19" fmla="*/ 1 h 2"/>
                  <a:gd name="T20" fmla="*/ 5 w 5"/>
                  <a:gd name="T21" fmla="*/ 2 h 2"/>
                  <a:gd name="T22" fmla="*/ 5 w 5"/>
                  <a:gd name="T23" fmla="*/ 2 h 2"/>
                  <a:gd name="T24" fmla="*/ 0 w 5"/>
                  <a:gd name="T25" fmla="*/ 2 h 2"/>
                  <a:gd name="T26" fmla="*/ 1 w 5"/>
                  <a:gd name="T27" fmla="*/ 1 h 2"/>
                  <a:gd name="T28" fmla="*/ 1 w 5"/>
                  <a:gd name="T29" fmla="*/ 1 h 2"/>
                  <a:gd name="T30" fmla="*/ 4 w 5"/>
                  <a:gd name="T31" fmla="*/ 1 h 2"/>
                  <a:gd name="T32" fmla="*/ 4 w 5"/>
                  <a:gd name="T33" fmla="*/ 1 h 2"/>
                  <a:gd name="T34" fmla="*/ 4 w 5"/>
                  <a:gd name="T35" fmla="*/ 1 h 2"/>
                  <a:gd name="T36" fmla="*/ 4 w 5"/>
                  <a:gd name="T37" fmla="*/ 1 h 2"/>
                  <a:gd name="T38" fmla="*/ 1 w 5"/>
                  <a:gd name="T3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0" y="2"/>
                      <a:pt x="0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4" name="Freeform 631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14" y="1449"/>
                <a:ext cx="13" cy="5"/>
              </a:xfrm>
              <a:custGeom>
                <a:avLst/>
                <a:gdLst>
                  <a:gd name="T0" fmla="*/ 1 w 5"/>
                  <a:gd name="T1" fmla="*/ 2 h 2"/>
                  <a:gd name="T2" fmla="*/ 0 w 5"/>
                  <a:gd name="T3" fmla="*/ 2 h 2"/>
                  <a:gd name="T4" fmla="*/ 0 w 5"/>
                  <a:gd name="T5" fmla="*/ 1 h 2"/>
                  <a:gd name="T6" fmla="*/ 0 w 5"/>
                  <a:gd name="T7" fmla="*/ 0 h 2"/>
                  <a:gd name="T8" fmla="*/ 1 w 5"/>
                  <a:gd name="T9" fmla="*/ 0 h 2"/>
                  <a:gd name="T10" fmla="*/ 4 w 5"/>
                  <a:gd name="T11" fmla="*/ 0 h 2"/>
                  <a:gd name="T12" fmla="*/ 5 w 5"/>
                  <a:gd name="T13" fmla="*/ 1 h 2"/>
                  <a:gd name="T14" fmla="*/ 5 w 5"/>
                  <a:gd name="T15" fmla="*/ 1 h 2"/>
                  <a:gd name="T16" fmla="*/ 5 w 5"/>
                  <a:gd name="T17" fmla="*/ 1 h 2"/>
                  <a:gd name="T18" fmla="*/ 5 w 5"/>
                  <a:gd name="T19" fmla="*/ 2 h 2"/>
                  <a:gd name="T20" fmla="*/ 5 w 5"/>
                  <a:gd name="T21" fmla="*/ 2 h 2"/>
                  <a:gd name="T22" fmla="*/ 5 w 5"/>
                  <a:gd name="T23" fmla="*/ 2 h 2"/>
                  <a:gd name="T24" fmla="*/ 1 w 5"/>
                  <a:gd name="T25" fmla="*/ 2 h 2"/>
                  <a:gd name="T26" fmla="*/ 1 w 5"/>
                  <a:gd name="T27" fmla="*/ 1 h 2"/>
                  <a:gd name="T28" fmla="*/ 1 w 5"/>
                  <a:gd name="T29" fmla="*/ 2 h 2"/>
                  <a:gd name="T30" fmla="*/ 4 w 5"/>
                  <a:gd name="T31" fmla="*/ 2 h 2"/>
                  <a:gd name="T32" fmla="*/ 4 w 5"/>
                  <a:gd name="T33" fmla="*/ 1 h 2"/>
                  <a:gd name="T34" fmla="*/ 4 w 5"/>
                  <a:gd name="T35" fmla="*/ 1 h 2"/>
                  <a:gd name="T36" fmla="*/ 4 w 5"/>
                  <a:gd name="T37" fmla="*/ 1 h 2"/>
                  <a:gd name="T38" fmla="*/ 1 w 5"/>
                  <a:gd name="T3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" h="2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5" y="0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1" y="2"/>
                      <a:pt x="1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632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85" y="1441"/>
                <a:ext cx="12" cy="5"/>
              </a:xfrm>
              <a:custGeom>
                <a:avLst/>
                <a:gdLst>
                  <a:gd name="T0" fmla="*/ 1 w 5"/>
                  <a:gd name="T1" fmla="*/ 2 h 2"/>
                  <a:gd name="T2" fmla="*/ 0 w 5"/>
                  <a:gd name="T3" fmla="*/ 2 h 2"/>
                  <a:gd name="T4" fmla="*/ 0 w 5"/>
                  <a:gd name="T5" fmla="*/ 1 h 2"/>
                  <a:gd name="T6" fmla="*/ 1 w 5"/>
                  <a:gd name="T7" fmla="*/ 0 h 2"/>
                  <a:gd name="T8" fmla="*/ 1 w 5"/>
                  <a:gd name="T9" fmla="*/ 0 h 2"/>
                  <a:gd name="T10" fmla="*/ 5 w 5"/>
                  <a:gd name="T11" fmla="*/ 0 h 2"/>
                  <a:gd name="T12" fmla="*/ 5 w 5"/>
                  <a:gd name="T13" fmla="*/ 0 h 2"/>
                  <a:gd name="T14" fmla="*/ 5 w 5"/>
                  <a:gd name="T15" fmla="*/ 0 h 2"/>
                  <a:gd name="T16" fmla="*/ 5 w 5"/>
                  <a:gd name="T17" fmla="*/ 1 h 2"/>
                  <a:gd name="T18" fmla="*/ 5 w 5"/>
                  <a:gd name="T19" fmla="*/ 2 h 2"/>
                  <a:gd name="T20" fmla="*/ 5 w 5"/>
                  <a:gd name="T21" fmla="*/ 2 h 2"/>
                  <a:gd name="T22" fmla="*/ 5 w 5"/>
                  <a:gd name="T23" fmla="*/ 2 h 2"/>
                  <a:gd name="T24" fmla="*/ 1 w 5"/>
                  <a:gd name="T25" fmla="*/ 2 h 2"/>
                  <a:gd name="T26" fmla="*/ 2 w 5"/>
                  <a:gd name="T27" fmla="*/ 1 h 2"/>
                  <a:gd name="T28" fmla="*/ 1 w 5"/>
                  <a:gd name="T29" fmla="*/ 1 h 2"/>
                  <a:gd name="T30" fmla="*/ 4 w 5"/>
                  <a:gd name="T31" fmla="*/ 1 h 2"/>
                  <a:gd name="T32" fmla="*/ 4 w 5"/>
                  <a:gd name="T33" fmla="*/ 1 h 2"/>
                  <a:gd name="T34" fmla="*/ 2 w 5"/>
                  <a:gd name="T3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" h="2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1" y="2"/>
                      <a:pt x="1" y="2"/>
                    </a:cubicBezTo>
                    <a:close/>
                    <a:moveTo>
                      <a:pt x="2" y="1"/>
                    </a:moveTo>
                    <a:cubicBezTo>
                      <a:pt x="2" y="1"/>
                      <a:pt x="2" y="1"/>
                      <a:pt x="1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633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3" y="1441"/>
                <a:ext cx="12" cy="5"/>
              </a:xfrm>
              <a:custGeom>
                <a:avLst/>
                <a:gdLst>
                  <a:gd name="T0" fmla="*/ 0 w 5"/>
                  <a:gd name="T1" fmla="*/ 2 h 2"/>
                  <a:gd name="T2" fmla="*/ 0 w 5"/>
                  <a:gd name="T3" fmla="*/ 2 h 2"/>
                  <a:gd name="T4" fmla="*/ 0 w 5"/>
                  <a:gd name="T5" fmla="*/ 2 h 2"/>
                  <a:gd name="T6" fmla="*/ 0 w 5"/>
                  <a:gd name="T7" fmla="*/ 0 h 2"/>
                  <a:gd name="T8" fmla="*/ 1 w 5"/>
                  <a:gd name="T9" fmla="*/ 0 h 2"/>
                  <a:gd name="T10" fmla="*/ 5 w 5"/>
                  <a:gd name="T11" fmla="*/ 0 h 2"/>
                  <a:gd name="T12" fmla="*/ 5 w 5"/>
                  <a:gd name="T13" fmla="*/ 0 h 2"/>
                  <a:gd name="T14" fmla="*/ 5 w 5"/>
                  <a:gd name="T15" fmla="*/ 0 h 2"/>
                  <a:gd name="T16" fmla="*/ 5 w 5"/>
                  <a:gd name="T17" fmla="*/ 1 h 2"/>
                  <a:gd name="T18" fmla="*/ 5 w 5"/>
                  <a:gd name="T19" fmla="*/ 2 h 2"/>
                  <a:gd name="T20" fmla="*/ 5 w 5"/>
                  <a:gd name="T21" fmla="*/ 2 h 2"/>
                  <a:gd name="T22" fmla="*/ 4 w 5"/>
                  <a:gd name="T23" fmla="*/ 2 h 2"/>
                  <a:gd name="T24" fmla="*/ 0 w 5"/>
                  <a:gd name="T25" fmla="*/ 2 h 2"/>
                  <a:gd name="T26" fmla="*/ 1 w 5"/>
                  <a:gd name="T27" fmla="*/ 1 h 2"/>
                  <a:gd name="T28" fmla="*/ 1 w 5"/>
                  <a:gd name="T29" fmla="*/ 1 h 2"/>
                  <a:gd name="T30" fmla="*/ 4 w 5"/>
                  <a:gd name="T31" fmla="*/ 1 h 2"/>
                  <a:gd name="T32" fmla="*/ 4 w 5"/>
                  <a:gd name="T33" fmla="*/ 1 h 2"/>
                  <a:gd name="T34" fmla="*/ 4 w 5"/>
                  <a:gd name="T35" fmla="*/ 1 h 2"/>
                  <a:gd name="T36" fmla="*/ 1 w 5"/>
                  <a:gd name="T3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3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4" y="2"/>
                      <a:pt x="4" y="2"/>
                    </a:cubicBezTo>
                    <a:cubicBezTo>
                      <a:pt x="4" y="2"/>
                      <a:pt x="0" y="2"/>
                      <a:pt x="0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1"/>
                      <a:pt x="2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63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43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8" name="Freeform 63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48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63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3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0" name="Freeform 63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8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1" name="Freeform 63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3" y="1459"/>
                <a:ext cx="2" cy="5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1 w 1"/>
                  <a:gd name="T13" fmla="*/ 2 h 2"/>
                  <a:gd name="T14" fmla="*/ 1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2" name="Freeform 63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8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3" name="Freeform 64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5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1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1 w 2"/>
                  <a:gd name="T15" fmla="*/ 2 h 2"/>
                  <a:gd name="T16" fmla="*/ 1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4" name="Freeform 64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2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5" name="Freeform 64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0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6" name="Freeform 64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5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1 h 2"/>
                  <a:gd name="T8" fmla="*/ 1 w 1"/>
                  <a:gd name="T9" fmla="*/ 1 h 2"/>
                  <a:gd name="T10" fmla="*/ 0 w 1"/>
                  <a:gd name="T11" fmla="*/ 2 h 2"/>
                  <a:gd name="T12" fmla="*/ 0 w 1"/>
                  <a:gd name="T1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7" name="Freeform 64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0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8" name="Freeform 64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2" y="145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9" name="Freeform 64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7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0" name="Freeform 64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4" y="145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1" name="Freeform 64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9" y="145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2" name="Freeform 64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4" y="145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3" name="Freeform 65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7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4" name="Freeform 65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32" y="145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5" name="Freeform 65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37" y="145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6" name="Freeform 65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42" y="1459"/>
                <a:ext cx="4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7" name="Freeform 65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0" y="1344"/>
                <a:ext cx="37" cy="52"/>
              </a:xfrm>
              <a:custGeom>
                <a:avLst/>
                <a:gdLst>
                  <a:gd name="T0" fmla="*/ 1 w 15"/>
                  <a:gd name="T1" fmla="*/ 21 h 21"/>
                  <a:gd name="T2" fmla="*/ 0 w 15"/>
                  <a:gd name="T3" fmla="*/ 21 h 21"/>
                  <a:gd name="T4" fmla="*/ 14 w 15"/>
                  <a:gd name="T5" fmla="*/ 0 h 21"/>
                  <a:gd name="T6" fmla="*/ 15 w 15"/>
                  <a:gd name="T7" fmla="*/ 1 h 21"/>
                  <a:gd name="T8" fmla="*/ 1 w 15"/>
                  <a:gd name="T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1">
                    <a:moveTo>
                      <a:pt x="1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4" y="14"/>
                      <a:pt x="9" y="7"/>
                      <a:pt x="14" y="0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0" y="7"/>
                      <a:pt x="5" y="14"/>
                      <a:pt x="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8" name="Freeform 65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7" y="1344"/>
                <a:ext cx="37" cy="52"/>
              </a:xfrm>
              <a:custGeom>
                <a:avLst/>
                <a:gdLst>
                  <a:gd name="T0" fmla="*/ 1 w 15"/>
                  <a:gd name="T1" fmla="*/ 21 h 21"/>
                  <a:gd name="T2" fmla="*/ 0 w 15"/>
                  <a:gd name="T3" fmla="*/ 21 h 21"/>
                  <a:gd name="T4" fmla="*/ 14 w 15"/>
                  <a:gd name="T5" fmla="*/ 0 h 21"/>
                  <a:gd name="T6" fmla="*/ 15 w 15"/>
                  <a:gd name="T7" fmla="*/ 1 h 21"/>
                  <a:gd name="T8" fmla="*/ 1 w 15"/>
                  <a:gd name="T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1">
                    <a:moveTo>
                      <a:pt x="1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5" y="14"/>
                      <a:pt x="9" y="7"/>
                      <a:pt x="14" y="0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0" y="8"/>
                      <a:pt x="5" y="14"/>
                      <a:pt x="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9" name="Freeform 65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9" y="1369"/>
                <a:ext cx="20" cy="27"/>
              </a:xfrm>
              <a:custGeom>
                <a:avLst/>
                <a:gdLst>
                  <a:gd name="T0" fmla="*/ 1 w 8"/>
                  <a:gd name="T1" fmla="*/ 11 h 11"/>
                  <a:gd name="T2" fmla="*/ 0 w 8"/>
                  <a:gd name="T3" fmla="*/ 11 h 11"/>
                  <a:gd name="T4" fmla="*/ 7 w 8"/>
                  <a:gd name="T5" fmla="*/ 0 h 11"/>
                  <a:gd name="T6" fmla="*/ 8 w 8"/>
                  <a:gd name="T7" fmla="*/ 1 h 11"/>
                  <a:gd name="T8" fmla="*/ 1 w 8"/>
                  <a:gd name="T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1">
                    <a:moveTo>
                      <a:pt x="1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3" y="7"/>
                      <a:pt x="5" y="4"/>
                      <a:pt x="7" y="0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5" y="4"/>
                      <a:pt x="3" y="8"/>
                      <a:pt x="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0" name="Freeform 657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45" y="1339"/>
                <a:ext cx="101" cy="70"/>
              </a:xfrm>
              <a:custGeom>
                <a:avLst/>
                <a:gdLst>
                  <a:gd name="T0" fmla="*/ 1 w 41"/>
                  <a:gd name="T1" fmla="*/ 25 h 28"/>
                  <a:gd name="T2" fmla="*/ 1 w 41"/>
                  <a:gd name="T3" fmla="*/ 10 h 28"/>
                  <a:gd name="T4" fmla="*/ 3 w 41"/>
                  <a:gd name="T5" fmla="*/ 0 h 28"/>
                  <a:gd name="T6" fmla="*/ 9 w 41"/>
                  <a:gd name="T7" fmla="*/ 0 h 28"/>
                  <a:gd name="T8" fmla="*/ 38 w 41"/>
                  <a:gd name="T9" fmla="*/ 0 h 28"/>
                  <a:gd name="T10" fmla="*/ 40 w 41"/>
                  <a:gd name="T11" fmla="*/ 6 h 28"/>
                  <a:gd name="T12" fmla="*/ 40 w 41"/>
                  <a:gd name="T13" fmla="*/ 19 h 28"/>
                  <a:gd name="T14" fmla="*/ 40 w 41"/>
                  <a:gd name="T15" fmla="*/ 26 h 28"/>
                  <a:gd name="T16" fmla="*/ 35 w 41"/>
                  <a:gd name="T17" fmla="*/ 28 h 28"/>
                  <a:gd name="T18" fmla="*/ 32 w 41"/>
                  <a:gd name="T19" fmla="*/ 28 h 28"/>
                  <a:gd name="T20" fmla="*/ 11 w 41"/>
                  <a:gd name="T21" fmla="*/ 28 h 28"/>
                  <a:gd name="T22" fmla="*/ 6 w 41"/>
                  <a:gd name="T23" fmla="*/ 28 h 28"/>
                  <a:gd name="T24" fmla="*/ 3 w 41"/>
                  <a:gd name="T25" fmla="*/ 1 h 28"/>
                  <a:gd name="T26" fmla="*/ 2 w 41"/>
                  <a:gd name="T27" fmla="*/ 1 h 28"/>
                  <a:gd name="T28" fmla="*/ 1 w 41"/>
                  <a:gd name="T29" fmla="*/ 11 h 28"/>
                  <a:gd name="T30" fmla="*/ 6 w 41"/>
                  <a:gd name="T31" fmla="*/ 28 h 28"/>
                  <a:gd name="T32" fmla="*/ 11 w 41"/>
                  <a:gd name="T33" fmla="*/ 27 h 28"/>
                  <a:gd name="T34" fmla="*/ 32 w 41"/>
                  <a:gd name="T35" fmla="*/ 28 h 28"/>
                  <a:gd name="T36" fmla="*/ 35 w 41"/>
                  <a:gd name="T37" fmla="*/ 28 h 28"/>
                  <a:gd name="T38" fmla="*/ 40 w 41"/>
                  <a:gd name="T39" fmla="*/ 26 h 28"/>
                  <a:gd name="T40" fmla="*/ 40 w 41"/>
                  <a:gd name="T41" fmla="*/ 19 h 28"/>
                  <a:gd name="T42" fmla="*/ 40 w 41"/>
                  <a:gd name="T43" fmla="*/ 6 h 28"/>
                  <a:gd name="T44" fmla="*/ 38 w 41"/>
                  <a:gd name="T45" fmla="*/ 1 h 28"/>
                  <a:gd name="T46" fmla="*/ 9 w 41"/>
                  <a:gd name="T47" fmla="*/ 1 h 28"/>
                  <a:gd name="T48" fmla="*/ 7 w 41"/>
                  <a:gd name="T49" fmla="*/ 24 h 28"/>
                  <a:gd name="T50" fmla="*/ 3 w 41"/>
                  <a:gd name="T51" fmla="*/ 23 h 28"/>
                  <a:gd name="T52" fmla="*/ 3 w 41"/>
                  <a:gd name="T53" fmla="*/ 9 h 28"/>
                  <a:gd name="T54" fmla="*/ 4 w 41"/>
                  <a:gd name="T55" fmla="*/ 2 h 28"/>
                  <a:gd name="T56" fmla="*/ 38 w 41"/>
                  <a:gd name="T57" fmla="*/ 3 h 28"/>
                  <a:gd name="T58" fmla="*/ 38 w 41"/>
                  <a:gd name="T59" fmla="*/ 5 h 28"/>
                  <a:gd name="T60" fmla="*/ 38 w 41"/>
                  <a:gd name="T61" fmla="*/ 24 h 28"/>
                  <a:gd name="T62" fmla="*/ 7 w 41"/>
                  <a:gd name="T63" fmla="*/ 24 h 28"/>
                  <a:gd name="T64" fmla="*/ 7 w 41"/>
                  <a:gd name="T65" fmla="*/ 23 h 28"/>
                  <a:gd name="T66" fmla="*/ 12 w 41"/>
                  <a:gd name="T67" fmla="*/ 23 h 28"/>
                  <a:gd name="T68" fmla="*/ 37 w 41"/>
                  <a:gd name="T69" fmla="*/ 5 h 28"/>
                  <a:gd name="T70" fmla="*/ 37 w 41"/>
                  <a:gd name="T71" fmla="*/ 3 h 28"/>
                  <a:gd name="T72" fmla="*/ 4 w 41"/>
                  <a:gd name="T73" fmla="*/ 3 h 28"/>
                  <a:gd name="T74" fmla="*/ 4 w 41"/>
                  <a:gd name="T75" fmla="*/ 9 h 28"/>
                  <a:gd name="T76" fmla="*/ 4 w 41"/>
                  <a:gd name="T77" fmla="*/ 23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1" h="28">
                    <a:moveTo>
                      <a:pt x="6" y="28"/>
                    </a:moveTo>
                    <a:cubicBezTo>
                      <a:pt x="5" y="28"/>
                      <a:pt x="1" y="28"/>
                      <a:pt x="1" y="25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0"/>
                      <a:pt x="1" y="10"/>
                    </a:cubicBezTo>
                    <a:cubicBezTo>
                      <a:pt x="0" y="6"/>
                      <a:pt x="0" y="2"/>
                      <a:pt x="2" y="1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7" y="0"/>
                      <a:pt x="8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9" y="0"/>
                      <a:pt x="39" y="0"/>
                      <a:pt x="40" y="1"/>
                    </a:cubicBezTo>
                    <a:cubicBezTo>
                      <a:pt x="41" y="2"/>
                      <a:pt x="41" y="4"/>
                      <a:pt x="40" y="6"/>
                    </a:cubicBezTo>
                    <a:cubicBezTo>
                      <a:pt x="40" y="6"/>
                      <a:pt x="40" y="7"/>
                      <a:pt x="40" y="7"/>
                    </a:cubicBezTo>
                    <a:cubicBezTo>
                      <a:pt x="40" y="19"/>
                      <a:pt x="40" y="19"/>
                      <a:pt x="40" y="19"/>
                    </a:cubicBezTo>
                    <a:cubicBezTo>
                      <a:pt x="40" y="19"/>
                      <a:pt x="40" y="20"/>
                      <a:pt x="40" y="21"/>
                    </a:cubicBezTo>
                    <a:cubicBezTo>
                      <a:pt x="40" y="23"/>
                      <a:pt x="40" y="24"/>
                      <a:pt x="40" y="26"/>
                    </a:cubicBezTo>
                    <a:cubicBezTo>
                      <a:pt x="40" y="26"/>
                      <a:pt x="40" y="27"/>
                      <a:pt x="40" y="27"/>
                    </a:cubicBezTo>
                    <a:cubicBezTo>
                      <a:pt x="39" y="28"/>
                      <a:pt x="37" y="28"/>
                      <a:pt x="35" y="28"/>
                    </a:cubicBezTo>
                    <a:cubicBezTo>
                      <a:pt x="34" y="28"/>
                      <a:pt x="34" y="28"/>
                      <a:pt x="34" y="28"/>
                    </a:cubicBezTo>
                    <a:cubicBezTo>
                      <a:pt x="33" y="28"/>
                      <a:pt x="33" y="28"/>
                      <a:pt x="32" y="28"/>
                    </a:cubicBezTo>
                    <a:cubicBezTo>
                      <a:pt x="29" y="28"/>
                      <a:pt x="25" y="28"/>
                      <a:pt x="22" y="28"/>
                    </a:cubicBezTo>
                    <a:cubicBezTo>
                      <a:pt x="18" y="28"/>
                      <a:pt x="15" y="28"/>
                      <a:pt x="11" y="28"/>
                    </a:cubicBezTo>
                    <a:cubicBezTo>
                      <a:pt x="11" y="28"/>
                      <a:pt x="10" y="28"/>
                      <a:pt x="9" y="28"/>
                    </a:cubicBezTo>
                    <a:cubicBezTo>
                      <a:pt x="8" y="28"/>
                      <a:pt x="7" y="28"/>
                      <a:pt x="6" y="28"/>
                    </a:cubicBezTo>
                    <a:close/>
                    <a:moveTo>
                      <a:pt x="6" y="1"/>
                    </a:moveTo>
                    <a:cubicBezTo>
                      <a:pt x="5" y="1"/>
                      <a:pt x="4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1" y="3"/>
                      <a:pt x="1" y="7"/>
                      <a:pt x="1" y="10"/>
                    </a:cubicBezTo>
                    <a:cubicBezTo>
                      <a:pt x="1" y="10"/>
                      <a:pt x="1" y="11"/>
                      <a:pt x="1" y="11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1" y="27"/>
                      <a:pt x="3" y="28"/>
                      <a:pt x="6" y="28"/>
                    </a:cubicBezTo>
                    <a:cubicBezTo>
                      <a:pt x="7" y="28"/>
                      <a:pt x="8" y="28"/>
                      <a:pt x="9" y="28"/>
                    </a:cubicBezTo>
                    <a:cubicBezTo>
                      <a:pt x="10" y="27"/>
                      <a:pt x="11" y="27"/>
                      <a:pt x="11" y="27"/>
                    </a:cubicBezTo>
                    <a:cubicBezTo>
                      <a:pt x="15" y="27"/>
                      <a:pt x="18" y="27"/>
                      <a:pt x="22" y="28"/>
                    </a:cubicBezTo>
                    <a:cubicBezTo>
                      <a:pt x="25" y="28"/>
                      <a:pt x="29" y="28"/>
                      <a:pt x="32" y="28"/>
                    </a:cubicBezTo>
                    <a:cubicBezTo>
                      <a:pt x="33" y="28"/>
                      <a:pt x="33" y="28"/>
                      <a:pt x="34" y="28"/>
                    </a:cubicBezTo>
                    <a:cubicBezTo>
                      <a:pt x="34" y="28"/>
                      <a:pt x="34" y="28"/>
                      <a:pt x="35" y="28"/>
                    </a:cubicBezTo>
                    <a:cubicBezTo>
                      <a:pt x="37" y="28"/>
                      <a:pt x="39" y="28"/>
                      <a:pt x="39" y="27"/>
                    </a:cubicBezTo>
                    <a:cubicBezTo>
                      <a:pt x="40" y="26"/>
                      <a:pt x="40" y="26"/>
                      <a:pt x="40" y="26"/>
                    </a:cubicBezTo>
                    <a:cubicBezTo>
                      <a:pt x="40" y="24"/>
                      <a:pt x="40" y="23"/>
                      <a:pt x="40" y="21"/>
                    </a:cubicBezTo>
                    <a:cubicBezTo>
                      <a:pt x="40" y="20"/>
                      <a:pt x="40" y="19"/>
                      <a:pt x="40" y="19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0" y="7"/>
                      <a:pt x="40" y="6"/>
                      <a:pt x="40" y="6"/>
                    </a:cubicBezTo>
                    <a:cubicBezTo>
                      <a:pt x="40" y="4"/>
                      <a:pt x="40" y="2"/>
                      <a:pt x="39" y="1"/>
                    </a:cubicBezTo>
                    <a:cubicBezTo>
                      <a:pt x="39" y="1"/>
                      <a:pt x="38" y="1"/>
                      <a:pt x="38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1"/>
                      <a:pt x="10" y="1"/>
                      <a:pt x="9" y="1"/>
                    </a:cubicBezTo>
                    <a:cubicBezTo>
                      <a:pt x="8" y="1"/>
                      <a:pt x="7" y="1"/>
                      <a:pt x="6" y="1"/>
                    </a:cubicBezTo>
                    <a:close/>
                    <a:moveTo>
                      <a:pt x="7" y="24"/>
                    </a:moveTo>
                    <a:cubicBezTo>
                      <a:pt x="6" y="24"/>
                      <a:pt x="5" y="24"/>
                      <a:pt x="5" y="24"/>
                    </a:cubicBezTo>
                    <a:cubicBezTo>
                      <a:pt x="4" y="24"/>
                      <a:pt x="3" y="24"/>
                      <a:pt x="3" y="2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9"/>
                      <a:pt x="3" y="9"/>
                    </a:cubicBezTo>
                    <a:cubicBezTo>
                      <a:pt x="3" y="6"/>
                      <a:pt x="3" y="4"/>
                      <a:pt x="3" y="3"/>
                    </a:cubicBezTo>
                    <a:cubicBezTo>
                      <a:pt x="4" y="3"/>
                      <a:pt x="4" y="2"/>
                      <a:pt x="4" y="2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7" y="2"/>
                      <a:pt x="38" y="3"/>
                      <a:pt x="38" y="3"/>
                    </a:cubicBezTo>
                    <a:cubicBezTo>
                      <a:pt x="38" y="3"/>
                      <a:pt x="38" y="4"/>
                      <a:pt x="38" y="5"/>
                    </a:cubicBezTo>
                    <a:cubicBezTo>
                      <a:pt x="38" y="5"/>
                      <a:pt x="38" y="5"/>
                      <a:pt x="38" y="5"/>
                    </a:cubicBezTo>
                    <a:cubicBezTo>
                      <a:pt x="38" y="23"/>
                      <a:pt x="38" y="23"/>
                      <a:pt x="38" y="23"/>
                    </a:cubicBezTo>
                    <a:cubicBezTo>
                      <a:pt x="38" y="23"/>
                      <a:pt x="38" y="24"/>
                      <a:pt x="38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0" y="24"/>
                      <a:pt x="9" y="24"/>
                      <a:pt x="7" y="24"/>
                    </a:cubicBezTo>
                    <a:close/>
                    <a:moveTo>
                      <a:pt x="4" y="23"/>
                    </a:moveTo>
                    <a:cubicBezTo>
                      <a:pt x="4" y="23"/>
                      <a:pt x="5" y="23"/>
                      <a:pt x="7" y="23"/>
                    </a:cubicBezTo>
                    <a:cubicBezTo>
                      <a:pt x="9" y="23"/>
                      <a:pt x="10" y="23"/>
                      <a:pt x="11" y="23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7" y="5"/>
                      <a:pt x="37" y="5"/>
                      <a:pt x="37" y="4"/>
                    </a:cubicBezTo>
                    <a:cubicBezTo>
                      <a:pt x="37" y="4"/>
                      <a:pt x="37" y="3"/>
                      <a:pt x="37" y="3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4"/>
                      <a:pt x="4" y="7"/>
                      <a:pt x="4" y="9"/>
                    </a:cubicBezTo>
                    <a:cubicBezTo>
                      <a:pt x="4" y="9"/>
                      <a:pt x="4" y="10"/>
                      <a:pt x="4" y="10"/>
                    </a:cubicBezTo>
                    <a:lnTo>
                      <a:pt x="4" y="23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1" name="Freeform 65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0" y="1411"/>
                <a:ext cx="54" cy="18"/>
              </a:xfrm>
              <a:custGeom>
                <a:avLst/>
                <a:gdLst>
                  <a:gd name="T0" fmla="*/ 1 w 22"/>
                  <a:gd name="T1" fmla="*/ 7 h 7"/>
                  <a:gd name="T2" fmla="*/ 0 w 22"/>
                  <a:gd name="T3" fmla="*/ 7 h 7"/>
                  <a:gd name="T4" fmla="*/ 0 w 22"/>
                  <a:gd name="T5" fmla="*/ 6 h 7"/>
                  <a:gd name="T6" fmla="*/ 0 w 22"/>
                  <a:gd name="T7" fmla="*/ 5 h 7"/>
                  <a:gd name="T8" fmla="*/ 2 w 22"/>
                  <a:gd name="T9" fmla="*/ 5 h 7"/>
                  <a:gd name="T10" fmla="*/ 2 w 22"/>
                  <a:gd name="T11" fmla="*/ 5 h 7"/>
                  <a:gd name="T12" fmla="*/ 4 w 22"/>
                  <a:gd name="T13" fmla="*/ 5 h 7"/>
                  <a:gd name="T14" fmla="*/ 5 w 22"/>
                  <a:gd name="T15" fmla="*/ 4 h 7"/>
                  <a:gd name="T16" fmla="*/ 5 w 22"/>
                  <a:gd name="T17" fmla="*/ 4 h 7"/>
                  <a:gd name="T18" fmla="*/ 5 w 22"/>
                  <a:gd name="T19" fmla="*/ 2 h 7"/>
                  <a:gd name="T20" fmla="*/ 5 w 22"/>
                  <a:gd name="T21" fmla="*/ 1 h 7"/>
                  <a:gd name="T22" fmla="*/ 5 w 22"/>
                  <a:gd name="T23" fmla="*/ 0 h 7"/>
                  <a:gd name="T24" fmla="*/ 6 w 22"/>
                  <a:gd name="T25" fmla="*/ 1 h 7"/>
                  <a:gd name="T26" fmla="*/ 6 w 22"/>
                  <a:gd name="T27" fmla="*/ 2 h 7"/>
                  <a:gd name="T28" fmla="*/ 6 w 22"/>
                  <a:gd name="T29" fmla="*/ 4 h 7"/>
                  <a:gd name="T30" fmla="*/ 6 w 22"/>
                  <a:gd name="T31" fmla="*/ 5 h 7"/>
                  <a:gd name="T32" fmla="*/ 4 w 22"/>
                  <a:gd name="T33" fmla="*/ 5 h 7"/>
                  <a:gd name="T34" fmla="*/ 3 w 22"/>
                  <a:gd name="T35" fmla="*/ 6 h 7"/>
                  <a:gd name="T36" fmla="*/ 2 w 22"/>
                  <a:gd name="T37" fmla="*/ 6 h 7"/>
                  <a:gd name="T38" fmla="*/ 0 w 22"/>
                  <a:gd name="T39" fmla="*/ 6 h 7"/>
                  <a:gd name="T40" fmla="*/ 0 w 22"/>
                  <a:gd name="T41" fmla="*/ 6 h 7"/>
                  <a:gd name="T42" fmla="*/ 0 w 22"/>
                  <a:gd name="T43" fmla="*/ 7 h 7"/>
                  <a:gd name="T44" fmla="*/ 1 w 22"/>
                  <a:gd name="T45" fmla="*/ 7 h 7"/>
                  <a:gd name="T46" fmla="*/ 21 w 22"/>
                  <a:gd name="T47" fmla="*/ 7 h 7"/>
                  <a:gd name="T48" fmla="*/ 21 w 22"/>
                  <a:gd name="T49" fmla="*/ 6 h 7"/>
                  <a:gd name="T50" fmla="*/ 20 w 22"/>
                  <a:gd name="T51" fmla="*/ 5 h 7"/>
                  <a:gd name="T52" fmla="*/ 16 w 22"/>
                  <a:gd name="T53" fmla="*/ 5 h 7"/>
                  <a:gd name="T54" fmla="*/ 15 w 22"/>
                  <a:gd name="T55" fmla="*/ 5 h 7"/>
                  <a:gd name="T56" fmla="*/ 15 w 22"/>
                  <a:gd name="T57" fmla="*/ 3 h 7"/>
                  <a:gd name="T58" fmla="*/ 15 w 22"/>
                  <a:gd name="T59" fmla="*/ 3 h 7"/>
                  <a:gd name="T60" fmla="*/ 15 w 22"/>
                  <a:gd name="T61" fmla="*/ 3 h 7"/>
                  <a:gd name="T62" fmla="*/ 15 w 22"/>
                  <a:gd name="T63" fmla="*/ 1 h 7"/>
                  <a:gd name="T64" fmla="*/ 16 w 22"/>
                  <a:gd name="T65" fmla="*/ 0 h 7"/>
                  <a:gd name="T66" fmla="*/ 16 w 22"/>
                  <a:gd name="T67" fmla="*/ 1 h 7"/>
                  <a:gd name="T68" fmla="*/ 16 w 22"/>
                  <a:gd name="T69" fmla="*/ 3 h 7"/>
                  <a:gd name="T70" fmla="*/ 16 w 22"/>
                  <a:gd name="T71" fmla="*/ 3 h 7"/>
                  <a:gd name="T72" fmla="*/ 16 w 22"/>
                  <a:gd name="T73" fmla="*/ 3 h 7"/>
                  <a:gd name="T74" fmla="*/ 16 w 22"/>
                  <a:gd name="T75" fmla="*/ 4 h 7"/>
                  <a:gd name="T76" fmla="*/ 16 w 22"/>
                  <a:gd name="T77" fmla="*/ 4 h 7"/>
                  <a:gd name="T78" fmla="*/ 20 w 22"/>
                  <a:gd name="T79" fmla="*/ 4 h 7"/>
                  <a:gd name="T80" fmla="*/ 22 w 22"/>
                  <a:gd name="T81" fmla="*/ 6 h 7"/>
                  <a:gd name="T82" fmla="*/ 21 w 22"/>
                  <a:gd name="T83" fmla="*/ 7 h 7"/>
                  <a:gd name="T84" fmla="*/ 1 w 22"/>
                  <a:gd name="T85" fmla="*/ 7 h 7"/>
                  <a:gd name="T86" fmla="*/ 1 w 22"/>
                  <a:gd name="T8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" h="7">
                    <a:moveTo>
                      <a:pt x="1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cubicBezTo>
                      <a:pt x="0" y="5"/>
                      <a:pt x="1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3" y="5"/>
                      <a:pt x="3" y="5"/>
                      <a:pt x="4" y="5"/>
                    </a:cubicBezTo>
                    <a:cubicBezTo>
                      <a:pt x="4" y="5"/>
                      <a:pt x="5" y="5"/>
                      <a:pt x="5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3"/>
                      <a:pt x="5" y="3"/>
                      <a:pt x="5" y="2"/>
                    </a:cubicBezTo>
                    <a:cubicBezTo>
                      <a:pt x="5" y="2"/>
                      <a:pt x="5" y="1"/>
                      <a:pt x="5" y="1"/>
                    </a:cubicBezTo>
                    <a:cubicBezTo>
                      <a:pt x="5" y="1"/>
                      <a:pt x="5" y="0"/>
                      <a:pt x="5" y="0"/>
                    </a:cubicBezTo>
                    <a:cubicBezTo>
                      <a:pt x="6" y="0"/>
                      <a:pt x="6" y="1"/>
                      <a:pt x="6" y="1"/>
                    </a:cubicBezTo>
                    <a:cubicBezTo>
                      <a:pt x="6" y="1"/>
                      <a:pt x="6" y="2"/>
                      <a:pt x="6" y="2"/>
                    </a:cubicBezTo>
                    <a:cubicBezTo>
                      <a:pt x="6" y="3"/>
                      <a:pt x="6" y="3"/>
                      <a:pt x="6" y="4"/>
                    </a:cubicBezTo>
                    <a:cubicBezTo>
                      <a:pt x="6" y="4"/>
                      <a:pt x="6" y="5"/>
                      <a:pt x="6" y="5"/>
                    </a:cubicBezTo>
                    <a:cubicBezTo>
                      <a:pt x="5" y="5"/>
                      <a:pt x="4" y="5"/>
                      <a:pt x="4" y="5"/>
                    </a:cubicBezTo>
                    <a:cubicBezTo>
                      <a:pt x="3" y="5"/>
                      <a:pt x="3" y="5"/>
                      <a:pt x="3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5"/>
                      <a:pt x="1" y="5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7"/>
                    </a:cubicBezTo>
                    <a:cubicBezTo>
                      <a:pt x="0" y="7"/>
                      <a:pt x="1" y="7"/>
                      <a:pt x="1" y="7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0" y="6"/>
                      <a:pt x="20" y="5"/>
                      <a:pt x="20" y="5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5"/>
                      <a:pt x="16" y="5"/>
                      <a:pt x="15" y="5"/>
                    </a:cubicBezTo>
                    <a:cubicBezTo>
                      <a:pt x="15" y="5"/>
                      <a:pt x="15" y="4"/>
                      <a:pt x="15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2"/>
                      <a:pt x="15" y="1"/>
                      <a:pt x="15" y="1"/>
                    </a:cubicBezTo>
                    <a:cubicBezTo>
                      <a:pt x="15" y="1"/>
                      <a:pt x="15" y="0"/>
                      <a:pt x="16" y="0"/>
                    </a:cubicBezTo>
                    <a:cubicBezTo>
                      <a:pt x="16" y="0"/>
                      <a:pt x="16" y="1"/>
                      <a:pt x="16" y="1"/>
                    </a:cubicBezTo>
                    <a:cubicBezTo>
                      <a:pt x="16" y="1"/>
                      <a:pt x="16" y="2"/>
                      <a:pt x="16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1" y="4"/>
                      <a:pt x="22" y="6"/>
                      <a:pt x="22" y="6"/>
                    </a:cubicBezTo>
                    <a:cubicBezTo>
                      <a:pt x="22" y="7"/>
                      <a:pt x="21" y="7"/>
                      <a:pt x="21" y="7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1" y="7"/>
                      <a:pt x="1" y="7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2" name="Freeform 65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48" y="1401"/>
                <a:ext cx="98" cy="13"/>
              </a:xfrm>
              <a:custGeom>
                <a:avLst/>
                <a:gdLst>
                  <a:gd name="T0" fmla="*/ 13 w 40"/>
                  <a:gd name="T1" fmla="*/ 5 h 5"/>
                  <a:gd name="T2" fmla="*/ 4 w 40"/>
                  <a:gd name="T3" fmla="*/ 5 h 5"/>
                  <a:gd name="T4" fmla="*/ 1 w 40"/>
                  <a:gd name="T5" fmla="*/ 4 h 5"/>
                  <a:gd name="T6" fmla="*/ 0 w 40"/>
                  <a:gd name="T7" fmla="*/ 1 h 5"/>
                  <a:gd name="T8" fmla="*/ 0 w 40"/>
                  <a:gd name="T9" fmla="*/ 0 h 5"/>
                  <a:gd name="T10" fmla="*/ 1 w 40"/>
                  <a:gd name="T11" fmla="*/ 1 h 5"/>
                  <a:gd name="T12" fmla="*/ 1 w 40"/>
                  <a:gd name="T13" fmla="*/ 4 h 5"/>
                  <a:gd name="T14" fmla="*/ 4 w 40"/>
                  <a:gd name="T15" fmla="*/ 4 h 5"/>
                  <a:gd name="T16" fmla="*/ 37 w 40"/>
                  <a:gd name="T17" fmla="*/ 4 h 5"/>
                  <a:gd name="T18" fmla="*/ 38 w 40"/>
                  <a:gd name="T19" fmla="*/ 4 h 5"/>
                  <a:gd name="T20" fmla="*/ 39 w 40"/>
                  <a:gd name="T21" fmla="*/ 1 h 5"/>
                  <a:gd name="T22" fmla="*/ 39 w 40"/>
                  <a:gd name="T23" fmla="*/ 1 h 5"/>
                  <a:gd name="T24" fmla="*/ 40 w 40"/>
                  <a:gd name="T25" fmla="*/ 1 h 5"/>
                  <a:gd name="T26" fmla="*/ 39 w 40"/>
                  <a:gd name="T27" fmla="*/ 4 h 5"/>
                  <a:gd name="T28" fmla="*/ 37 w 40"/>
                  <a:gd name="T29" fmla="*/ 5 h 5"/>
                  <a:gd name="T30" fmla="*/ 13 w 40"/>
                  <a:gd name="T3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0" h="5">
                    <a:moveTo>
                      <a:pt x="13" y="5"/>
                    </a:moveTo>
                    <a:cubicBezTo>
                      <a:pt x="10" y="5"/>
                      <a:pt x="7" y="5"/>
                      <a:pt x="4" y="5"/>
                    </a:cubicBezTo>
                    <a:cubicBezTo>
                      <a:pt x="2" y="5"/>
                      <a:pt x="1" y="5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2" y="4"/>
                      <a:pt x="2" y="4"/>
                      <a:pt x="4" y="4"/>
                    </a:cubicBezTo>
                    <a:cubicBezTo>
                      <a:pt x="15" y="4"/>
                      <a:pt x="34" y="4"/>
                      <a:pt x="37" y="4"/>
                    </a:cubicBezTo>
                    <a:cubicBezTo>
                      <a:pt x="37" y="4"/>
                      <a:pt x="38" y="4"/>
                      <a:pt x="38" y="4"/>
                    </a:cubicBezTo>
                    <a:cubicBezTo>
                      <a:pt x="39" y="3"/>
                      <a:pt x="39" y="2"/>
                      <a:pt x="39" y="1"/>
                    </a:cubicBezTo>
                    <a:cubicBezTo>
                      <a:pt x="39" y="1"/>
                      <a:pt x="39" y="1"/>
                      <a:pt x="39" y="1"/>
                    </a:cubicBezTo>
                    <a:cubicBezTo>
                      <a:pt x="39" y="1"/>
                      <a:pt x="39" y="1"/>
                      <a:pt x="40" y="1"/>
                    </a:cubicBezTo>
                    <a:cubicBezTo>
                      <a:pt x="40" y="2"/>
                      <a:pt x="40" y="4"/>
                      <a:pt x="39" y="4"/>
                    </a:cubicBezTo>
                    <a:cubicBezTo>
                      <a:pt x="38" y="5"/>
                      <a:pt x="38" y="5"/>
                      <a:pt x="37" y="5"/>
                    </a:cubicBezTo>
                    <a:cubicBezTo>
                      <a:pt x="34" y="5"/>
                      <a:pt x="23" y="5"/>
                      <a:pt x="1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3" name="Freeform 66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0" y="1409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4" name="Freeform 66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3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5" name="Freeform 66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8" y="140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6" name="Freeform 66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0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7" name="Freeform 66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3" y="140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1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8" name="Freeform 66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8" y="1406"/>
                <a:ext cx="5" cy="8"/>
              </a:xfrm>
              <a:custGeom>
                <a:avLst/>
                <a:gdLst>
                  <a:gd name="T0" fmla="*/ 1 w 2"/>
                  <a:gd name="T1" fmla="*/ 3 h 3"/>
                  <a:gd name="T2" fmla="*/ 0 w 2"/>
                  <a:gd name="T3" fmla="*/ 3 h 3"/>
                  <a:gd name="T4" fmla="*/ 0 w 2"/>
                  <a:gd name="T5" fmla="*/ 3 h 3"/>
                  <a:gd name="T6" fmla="*/ 2 w 2"/>
                  <a:gd name="T7" fmla="*/ 1 h 3"/>
                  <a:gd name="T8" fmla="*/ 2 w 2"/>
                  <a:gd name="T9" fmla="*/ 1 h 3"/>
                  <a:gd name="T10" fmla="*/ 2 w 2"/>
                  <a:gd name="T11" fmla="*/ 1 h 3"/>
                  <a:gd name="T12" fmla="*/ 1 w 2"/>
                  <a:gd name="T13" fmla="*/ 3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9" name="Freeform 66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3" y="1409"/>
                <a:ext cx="4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  <a:gd name="T16" fmla="*/ 1 w 2"/>
                  <a:gd name="T17" fmla="*/ 2 h 2"/>
                  <a:gd name="T18" fmla="*/ 0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0" name="Freeform 66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7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0 w 2"/>
                  <a:gd name="T7" fmla="*/ 1 h 2"/>
                  <a:gd name="T8" fmla="*/ 0 w 2"/>
                  <a:gd name="T9" fmla="*/ 1 h 2"/>
                  <a:gd name="T10" fmla="*/ 1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1 w 2"/>
                  <a:gd name="T17" fmla="*/ 2 h 2"/>
                  <a:gd name="T18" fmla="*/ 0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1" name="Freeform 66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0" y="1406"/>
                <a:ext cx="7" cy="8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1 w 3"/>
                  <a:gd name="T5" fmla="*/ 3 h 3"/>
                  <a:gd name="T6" fmla="*/ 2 w 3"/>
                  <a:gd name="T7" fmla="*/ 1 h 3"/>
                  <a:gd name="T8" fmla="*/ 2 w 3"/>
                  <a:gd name="T9" fmla="*/ 1 h 3"/>
                  <a:gd name="T10" fmla="*/ 2 w 3"/>
                  <a:gd name="T11" fmla="*/ 1 h 3"/>
                  <a:gd name="T12" fmla="*/ 3 w 3"/>
                  <a:gd name="T13" fmla="*/ 1 h 3"/>
                  <a:gd name="T14" fmla="*/ 2 w 3"/>
                  <a:gd name="T15" fmla="*/ 2 h 3"/>
                  <a:gd name="T16" fmla="*/ 1 w 3"/>
                  <a:gd name="T17" fmla="*/ 3 h 3"/>
                  <a:gd name="T18" fmla="*/ 1 w 3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2" name="Freeform 66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7" y="1406"/>
                <a:ext cx="5" cy="8"/>
              </a:xfrm>
              <a:custGeom>
                <a:avLst/>
                <a:gdLst>
                  <a:gd name="T0" fmla="*/ 1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2 w 2"/>
                  <a:gd name="T9" fmla="*/ 1 h 3"/>
                  <a:gd name="T10" fmla="*/ 2 w 2"/>
                  <a:gd name="T11" fmla="*/ 1 h 3"/>
                  <a:gd name="T12" fmla="*/ 1 w 2"/>
                  <a:gd name="T13" fmla="*/ 3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3" name="Freeform 67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2" y="1406"/>
                <a:ext cx="5" cy="8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2 h 3"/>
                  <a:gd name="T6" fmla="*/ 1 w 2"/>
                  <a:gd name="T7" fmla="*/ 1 h 3"/>
                  <a:gd name="T8" fmla="*/ 1 w 2"/>
                  <a:gd name="T9" fmla="*/ 1 h 3"/>
                  <a:gd name="T10" fmla="*/ 2 w 2"/>
                  <a:gd name="T11" fmla="*/ 1 h 3"/>
                  <a:gd name="T12" fmla="*/ 1 w 2"/>
                  <a:gd name="T13" fmla="*/ 3 h 3"/>
                  <a:gd name="T14" fmla="*/ 0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4" name="Freeform 67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5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5" name="Freeform 67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7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6" name="Freeform 67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0" y="140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1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1 w 2"/>
                  <a:gd name="T17" fmla="*/ 2 h 2"/>
                  <a:gd name="T18" fmla="*/ 1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1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7" name="Freeform 67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5" y="140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8" name="Freeform 67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7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9" name="Freeform 67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2" y="140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0" name="Freeform 67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7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0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1" name="Freeform 67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2" y="140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2" name="Freeform 67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7" y="140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3" name="Freeform 68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9" y="140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1 w 2"/>
                  <a:gd name="T13" fmla="*/ 1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4" name="Freeform 68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34" y="140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5" name="Freeform 68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37" y="1406"/>
                <a:ext cx="5" cy="8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1 w 2"/>
                  <a:gd name="T5" fmla="*/ 2 h 3"/>
                  <a:gd name="T6" fmla="*/ 1 w 2"/>
                  <a:gd name="T7" fmla="*/ 0 h 3"/>
                  <a:gd name="T8" fmla="*/ 2 w 2"/>
                  <a:gd name="T9" fmla="*/ 0 h 3"/>
                  <a:gd name="T10" fmla="*/ 2 w 2"/>
                  <a:gd name="T11" fmla="*/ 1 h 3"/>
                  <a:gd name="T12" fmla="*/ 1 w 2"/>
                  <a:gd name="T13" fmla="*/ 2 h 3"/>
                  <a:gd name="T14" fmla="*/ 1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2"/>
                      <a:pt x="1" y="2"/>
                    </a:cubicBezTo>
                    <a:cubicBezTo>
                      <a:pt x="1" y="2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6" name="Freeform 68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0" y="1426"/>
                <a:ext cx="54" cy="8"/>
              </a:xfrm>
              <a:custGeom>
                <a:avLst/>
                <a:gdLst>
                  <a:gd name="T0" fmla="*/ 2 w 22"/>
                  <a:gd name="T1" fmla="*/ 3 h 3"/>
                  <a:gd name="T2" fmla="*/ 0 w 22"/>
                  <a:gd name="T3" fmla="*/ 3 h 3"/>
                  <a:gd name="T4" fmla="*/ 0 w 22"/>
                  <a:gd name="T5" fmla="*/ 2 h 3"/>
                  <a:gd name="T6" fmla="*/ 0 w 22"/>
                  <a:gd name="T7" fmla="*/ 0 h 3"/>
                  <a:gd name="T8" fmla="*/ 0 w 22"/>
                  <a:gd name="T9" fmla="*/ 0 h 3"/>
                  <a:gd name="T10" fmla="*/ 0 w 22"/>
                  <a:gd name="T11" fmla="*/ 0 h 3"/>
                  <a:gd name="T12" fmla="*/ 0 w 22"/>
                  <a:gd name="T13" fmla="*/ 2 h 3"/>
                  <a:gd name="T14" fmla="*/ 2 w 22"/>
                  <a:gd name="T15" fmla="*/ 2 h 3"/>
                  <a:gd name="T16" fmla="*/ 3 w 22"/>
                  <a:gd name="T17" fmla="*/ 2 h 3"/>
                  <a:gd name="T18" fmla="*/ 9 w 22"/>
                  <a:gd name="T19" fmla="*/ 2 h 3"/>
                  <a:gd name="T20" fmla="*/ 19 w 22"/>
                  <a:gd name="T21" fmla="*/ 2 h 3"/>
                  <a:gd name="T22" fmla="*/ 21 w 22"/>
                  <a:gd name="T23" fmla="*/ 2 h 3"/>
                  <a:gd name="T24" fmla="*/ 21 w 22"/>
                  <a:gd name="T25" fmla="*/ 1 h 3"/>
                  <a:gd name="T26" fmla="*/ 21 w 22"/>
                  <a:gd name="T27" fmla="*/ 0 h 3"/>
                  <a:gd name="T28" fmla="*/ 22 w 22"/>
                  <a:gd name="T29" fmla="*/ 1 h 3"/>
                  <a:gd name="T30" fmla="*/ 22 w 22"/>
                  <a:gd name="T31" fmla="*/ 2 h 3"/>
                  <a:gd name="T32" fmla="*/ 19 w 22"/>
                  <a:gd name="T33" fmla="*/ 3 h 3"/>
                  <a:gd name="T34" fmla="*/ 9 w 22"/>
                  <a:gd name="T35" fmla="*/ 3 h 3"/>
                  <a:gd name="T36" fmla="*/ 3 w 22"/>
                  <a:gd name="T37" fmla="*/ 3 h 3"/>
                  <a:gd name="T38" fmla="*/ 2 w 22"/>
                  <a:gd name="T39" fmla="*/ 3 h 3"/>
                  <a:gd name="T40" fmla="*/ 2 w 22"/>
                  <a:gd name="T4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2" h="3">
                    <a:moveTo>
                      <a:pt x="2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5" y="2"/>
                      <a:pt x="7" y="2"/>
                      <a:pt x="9" y="2"/>
                    </a:cubicBezTo>
                    <a:cubicBezTo>
                      <a:pt x="12" y="2"/>
                      <a:pt x="15" y="2"/>
                      <a:pt x="19" y="2"/>
                    </a:cubicBezTo>
                    <a:cubicBezTo>
                      <a:pt x="20" y="2"/>
                      <a:pt x="21" y="2"/>
                      <a:pt x="21" y="2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1" y="0"/>
                      <a:pt x="22" y="0"/>
                      <a:pt x="22" y="1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1" y="3"/>
                      <a:pt x="19" y="3"/>
                      <a:pt x="19" y="3"/>
                    </a:cubicBezTo>
                    <a:cubicBezTo>
                      <a:pt x="15" y="3"/>
                      <a:pt x="12" y="3"/>
                      <a:pt x="9" y="3"/>
                    </a:cubicBezTo>
                    <a:cubicBezTo>
                      <a:pt x="7" y="3"/>
                      <a:pt x="5" y="3"/>
                      <a:pt x="3" y="3"/>
                    </a:cubicBezTo>
                    <a:cubicBezTo>
                      <a:pt x="3" y="3"/>
                      <a:pt x="3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7" name="Freeform 68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0" y="1429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  <a:gd name="T16" fmla="*/ 1 w 2"/>
                  <a:gd name="T17" fmla="*/ 1 h 1"/>
                  <a:gd name="T18" fmla="*/ 0 w 2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8" name="Freeform 68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5" y="1429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9" name="Freeform 68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7" y="1429"/>
                <a:ext cx="5" cy="2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1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0" name="Freeform 68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2" y="1429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1" name="Freeform 68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5" y="1429"/>
                <a:ext cx="5" cy="2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2" name="Freeform 68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0" y="1429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1 w 2"/>
                  <a:gd name="T9" fmla="*/ 0 h 1"/>
                  <a:gd name="T10" fmla="*/ 1 w 2"/>
                  <a:gd name="T11" fmla="*/ 0 h 1"/>
                  <a:gd name="T12" fmla="*/ 1 w 2"/>
                  <a:gd name="T13" fmla="*/ 1 h 1"/>
                  <a:gd name="T14" fmla="*/ 0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Freeform 69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5" y="1426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1 h 2"/>
                  <a:gd name="T8" fmla="*/ 1 w 1"/>
                  <a:gd name="T9" fmla="*/ 1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  <a:gd name="T16" fmla="*/ 0 w 1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4" name="Freeform 69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0" y="1429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5" name="Freeform 69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2" y="1429"/>
                <a:ext cx="5" cy="2"/>
              </a:xfrm>
              <a:custGeom>
                <a:avLst/>
                <a:gdLst>
                  <a:gd name="T0" fmla="*/ 1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1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6" name="Freeform 69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7" y="1429"/>
                <a:ext cx="5" cy="2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1 w 2"/>
                  <a:gd name="T13" fmla="*/ 1 h 1"/>
                  <a:gd name="T14" fmla="*/ 0 w 2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7" name="Freeform 69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2" y="1429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8" name="Freeform 69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4" y="142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1 h 2"/>
                  <a:gd name="T14" fmla="*/ 1 w 2"/>
                  <a:gd name="T15" fmla="*/ 1 h 2"/>
                  <a:gd name="T16" fmla="*/ 1 w 2"/>
                  <a:gd name="T17" fmla="*/ 2 h 2"/>
                  <a:gd name="T18" fmla="*/ 1 w 2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9" name="Freeform 69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9" y="1429"/>
                <a:ext cx="3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  <a:gd name="T16" fmla="*/ 0 w 1"/>
                  <a:gd name="T17" fmla="*/ 1 h 1"/>
                  <a:gd name="T18" fmla="*/ 0 w 1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0" name="Freeform 697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56" y="1426"/>
                <a:ext cx="50" cy="43"/>
              </a:xfrm>
              <a:custGeom>
                <a:avLst/>
                <a:gdLst>
                  <a:gd name="T0" fmla="*/ 16 w 20"/>
                  <a:gd name="T1" fmla="*/ 17 h 17"/>
                  <a:gd name="T2" fmla="*/ 12 w 20"/>
                  <a:gd name="T3" fmla="*/ 16 h 17"/>
                  <a:gd name="T4" fmla="*/ 9 w 20"/>
                  <a:gd name="T5" fmla="*/ 14 h 17"/>
                  <a:gd name="T6" fmla="*/ 7 w 20"/>
                  <a:gd name="T7" fmla="*/ 12 h 17"/>
                  <a:gd name="T8" fmla="*/ 5 w 20"/>
                  <a:gd name="T9" fmla="*/ 11 h 17"/>
                  <a:gd name="T10" fmla="*/ 1 w 20"/>
                  <a:gd name="T11" fmla="*/ 7 h 17"/>
                  <a:gd name="T12" fmla="*/ 6 w 20"/>
                  <a:gd name="T13" fmla="*/ 0 h 17"/>
                  <a:gd name="T14" fmla="*/ 16 w 20"/>
                  <a:gd name="T15" fmla="*/ 3 h 17"/>
                  <a:gd name="T16" fmla="*/ 20 w 20"/>
                  <a:gd name="T17" fmla="*/ 11 h 17"/>
                  <a:gd name="T18" fmla="*/ 19 w 20"/>
                  <a:gd name="T19" fmla="*/ 16 h 17"/>
                  <a:gd name="T20" fmla="*/ 16 w 20"/>
                  <a:gd name="T21" fmla="*/ 17 h 17"/>
                  <a:gd name="T22" fmla="*/ 9 w 20"/>
                  <a:gd name="T23" fmla="*/ 1 h 17"/>
                  <a:gd name="T24" fmla="*/ 6 w 20"/>
                  <a:gd name="T25" fmla="*/ 1 h 17"/>
                  <a:gd name="T26" fmla="*/ 2 w 20"/>
                  <a:gd name="T27" fmla="*/ 6 h 17"/>
                  <a:gd name="T28" fmla="*/ 5 w 20"/>
                  <a:gd name="T29" fmla="*/ 10 h 17"/>
                  <a:gd name="T30" fmla="*/ 7 w 20"/>
                  <a:gd name="T31" fmla="*/ 11 h 17"/>
                  <a:gd name="T32" fmla="*/ 9 w 20"/>
                  <a:gd name="T33" fmla="*/ 13 h 17"/>
                  <a:gd name="T34" fmla="*/ 12 w 20"/>
                  <a:gd name="T35" fmla="*/ 15 h 17"/>
                  <a:gd name="T36" fmla="*/ 16 w 20"/>
                  <a:gd name="T37" fmla="*/ 16 h 17"/>
                  <a:gd name="T38" fmla="*/ 18 w 20"/>
                  <a:gd name="T39" fmla="*/ 15 h 17"/>
                  <a:gd name="T40" fmla="*/ 20 w 20"/>
                  <a:gd name="T41" fmla="*/ 11 h 17"/>
                  <a:gd name="T42" fmla="*/ 15 w 20"/>
                  <a:gd name="T43" fmla="*/ 3 h 17"/>
                  <a:gd name="T44" fmla="*/ 9 w 20"/>
                  <a:gd name="T45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" h="17">
                    <a:moveTo>
                      <a:pt x="16" y="17"/>
                    </a:moveTo>
                    <a:cubicBezTo>
                      <a:pt x="14" y="17"/>
                      <a:pt x="13" y="16"/>
                      <a:pt x="12" y="16"/>
                    </a:cubicBezTo>
                    <a:cubicBezTo>
                      <a:pt x="11" y="15"/>
                      <a:pt x="10" y="14"/>
                      <a:pt x="9" y="14"/>
                    </a:cubicBezTo>
                    <a:cubicBezTo>
                      <a:pt x="8" y="13"/>
                      <a:pt x="7" y="12"/>
                      <a:pt x="7" y="12"/>
                    </a:cubicBezTo>
                    <a:cubicBezTo>
                      <a:pt x="6" y="11"/>
                      <a:pt x="6" y="11"/>
                      <a:pt x="5" y="11"/>
                    </a:cubicBezTo>
                    <a:cubicBezTo>
                      <a:pt x="3" y="10"/>
                      <a:pt x="1" y="9"/>
                      <a:pt x="1" y="7"/>
                    </a:cubicBezTo>
                    <a:cubicBezTo>
                      <a:pt x="0" y="4"/>
                      <a:pt x="3" y="1"/>
                      <a:pt x="6" y="0"/>
                    </a:cubicBezTo>
                    <a:cubicBezTo>
                      <a:pt x="9" y="0"/>
                      <a:pt x="13" y="0"/>
                      <a:pt x="16" y="3"/>
                    </a:cubicBezTo>
                    <a:cubicBezTo>
                      <a:pt x="19" y="5"/>
                      <a:pt x="20" y="8"/>
                      <a:pt x="20" y="11"/>
                    </a:cubicBezTo>
                    <a:cubicBezTo>
                      <a:pt x="20" y="13"/>
                      <a:pt x="20" y="15"/>
                      <a:pt x="19" y="16"/>
                    </a:cubicBezTo>
                    <a:cubicBezTo>
                      <a:pt x="18" y="16"/>
                      <a:pt x="17" y="17"/>
                      <a:pt x="16" y="17"/>
                    </a:cubicBezTo>
                    <a:close/>
                    <a:moveTo>
                      <a:pt x="9" y="1"/>
                    </a:moveTo>
                    <a:cubicBezTo>
                      <a:pt x="8" y="1"/>
                      <a:pt x="7" y="1"/>
                      <a:pt x="6" y="1"/>
                    </a:cubicBezTo>
                    <a:cubicBezTo>
                      <a:pt x="3" y="2"/>
                      <a:pt x="1" y="4"/>
                      <a:pt x="2" y="6"/>
                    </a:cubicBezTo>
                    <a:cubicBezTo>
                      <a:pt x="2" y="8"/>
                      <a:pt x="4" y="9"/>
                      <a:pt x="5" y="10"/>
                    </a:cubicBezTo>
                    <a:cubicBezTo>
                      <a:pt x="6" y="10"/>
                      <a:pt x="7" y="11"/>
                      <a:pt x="7" y="11"/>
                    </a:cubicBezTo>
                    <a:cubicBezTo>
                      <a:pt x="8" y="12"/>
                      <a:pt x="9" y="12"/>
                      <a:pt x="9" y="13"/>
                    </a:cubicBezTo>
                    <a:cubicBezTo>
                      <a:pt x="10" y="14"/>
                      <a:pt x="11" y="15"/>
                      <a:pt x="12" y="15"/>
                    </a:cubicBezTo>
                    <a:cubicBezTo>
                      <a:pt x="13" y="16"/>
                      <a:pt x="15" y="16"/>
                      <a:pt x="16" y="16"/>
                    </a:cubicBezTo>
                    <a:cubicBezTo>
                      <a:pt x="16" y="16"/>
                      <a:pt x="18" y="16"/>
                      <a:pt x="18" y="15"/>
                    </a:cubicBezTo>
                    <a:cubicBezTo>
                      <a:pt x="20" y="14"/>
                      <a:pt x="20" y="12"/>
                      <a:pt x="20" y="11"/>
                    </a:cubicBezTo>
                    <a:cubicBezTo>
                      <a:pt x="19" y="8"/>
                      <a:pt x="18" y="5"/>
                      <a:pt x="15" y="3"/>
                    </a:cubicBezTo>
                    <a:cubicBezTo>
                      <a:pt x="14" y="2"/>
                      <a:pt x="11" y="1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1" name="Freeform 69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56" y="1434"/>
                <a:ext cx="50" cy="30"/>
              </a:xfrm>
              <a:custGeom>
                <a:avLst/>
                <a:gdLst>
                  <a:gd name="T0" fmla="*/ 16 w 20"/>
                  <a:gd name="T1" fmla="*/ 12 h 12"/>
                  <a:gd name="T2" fmla="*/ 13 w 20"/>
                  <a:gd name="T3" fmla="*/ 12 h 12"/>
                  <a:gd name="T4" fmla="*/ 10 w 20"/>
                  <a:gd name="T5" fmla="*/ 10 h 12"/>
                  <a:gd name="T6" fmla="*/ 10 w 20"/>
                  <a:gd name="T7" fmla="*/ 9 h 12"/>
                  <a:gd name="T8" fmla="*/ 4 w 20"/>
                  <a:gd name="T9" fmla="*/ 5 h 12"/>
                  <a:gd name="T10" fmla="*/ 4 w 20"/>
                  <a:gd name="T11" fmla="*/ 5 h 12"/>
                  <a:gd name="T12" fmla="*/ 1 w 20"/>
                  <a:gd name="T13" fmla="*/ 3 h 12"/>
                  <a:gd name="T14" fmla="*/ 1 w 20"/>
                  <a:gd name="T15" fmla="*/ 1 h 12"/>
                  <a:gd name="T16" fmla="*/ 2 w 20"/>
                  <a:gd name="T17" fmla="*/ 1 h 12"/>
                  <a:gd name="T18" fmla="*/ 2 w 20"/>
                  <a:gd name="T19" fmla="*/ 1 h 12"/>
                  <a:gd name="T20" fmla="*/ 2 w 20"/>
                  <a:gd name="T21" fmla="*/ 3 h 12"/>
                  <a:gd name="T22" fmla="*/ 4 w 20"/>
                  <a:gd name="T23" fmla="*/ 4 h 12"/>
                  <a:gd name="T24" fmla="*/ 4 w 20"/>
                  <a:gd name="T25" fmla="*/ 4 h 12"/>
                  <a:gd name="T26" fmla="*/ 10 w 20"/>
                  <a:gd name="T27" fmla="*/ 8 h 12"/>
                  <a:gd name="T28" fmla="*/ 11 w 20"/>
                  <a:gd name="T29" fmla="*/ 9 h 12"/>
                  <a:gd name="T30" fmla="*/ 13 w 20"/>
                  <a:gd name="T31" fmla="*/ 11 h 12"/>
                  <a:gd name="T32" fmla="*/ 19 w 20"/>
                  <a:gd name="T33" fmla="*/ 10 h 12"/>
                  <a:gd name="T34" fmla="*/ 20 w 20"/>
                  <a:gd name="T35" fmla="*/ 10 h 12"/>
                  <a:gd name="T36" fmla="*/ 20 w 20"/>
                  <a:gd name="T37" fmla="*/ 11 h 12"/>
                  <a:gd name="T38" fmla="*/ 16 w 20"/>
                  <a:gd name="T3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" h="12">
                    <a:moveTo>
                      <a:pt x="16" y="12"/>
                    </a:moveTo>
                    <a:cubicBezTo>
                      <a:pt x="15" y="12"/>
                      <a:pt x="14" y="12"/>
                      <a:pt x="13" y="12"/>
                    </a:cubicBezTo>
                    <a:cubicBezTo>
                      <a:pt x="12" y="11"/>
                      <a:pt x="11" y="10"/>
                      <a:pt x="10" y="10"/>
                    </a:cubicBezTo>
                    <a:cubicBezTo>
                      <a:pt x="10" y="9"/>
                      <a:pt x="10" y="9"/>
                      <a:pt x="10" y="9"/>
                    </a:cubicBezTo>
                    <a:cubicBezTo>
                      <a:pt x="8" y="7"/>
                      <a:pt x="6" y="6"/>
                      <a:pt x="4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3" y="4"/>
                      <a:pt x="2" y="4"/>
                      <a:pt x="1" y="3"/>
                    </a:cubicBezTo>
                    <a:cubicBezTo>
                      <a:pt x="1" y="3"/>
                      <a:pt x="0" y="2"/>
                      <a:pt x="1" y="1"/>
                    </a:cubicBezTo>
                    <a:cubicBezTo>
                      <a:pt x="1" y="1"/>
                      <a:pt x="1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2"/>
                      <a:pt x="2" y="2"/>
                      <a:pt x="2" y="3"/>
                    </a:cubicBezTo>
                    <a:cubicBezTo>
                      <a:pt x="3" y="3"/>
                      <a:pt x="3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7" y="5"/>
                      <a:pt x="9" y="7"/>
                      <a:pt x="10" y="8"/>
                    </a:cubicBezTo>
                    <a:cubicBezTo>
                      <a:pt x="11" y="9"/>
                      <a:pt x="11" y="9"/>
                      <a:pt x="11" y="9"/>
                    </a:cubicBezTo>
                    <a:cubicBezTo>
                      <a:pt x="12" y="10"/>
                      <a:pt x="12" y="11"/>
                      <a:pt x="13" y="11"/>
                    </a:cubicBezTo>
                    <a:cubicBezTo>
                      <a:pt x="15" y="12"/>
                      <a:pt x="18" y="12"/>
                      <a:pt x="19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0"/>
                      <a:pt x="20" y="11"/>
                      <a:pt x="20" y="11"/>
                    </a:cubicBezTo>
                    <a:cubicBezTo>
                      <a:pt x="19" y="12"/>
                      <a:pt x="17" y="12"/>
                      <a:pt x="1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2" name="Freeform 69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69" y="1431"/>
                <a:ext cx="24" cy="15"/>
              </a:xfrm>
              <a:custGeom>
                <a:avLst/>
                <a:gdLst>
                  <a:gd name="T0" fmla="*/ 1 w 10"/>
                  <a:gd name="T1" fmla="*/ 6 h 6"/>
                  <a:gd name="T2" fmla="*/ 0 w 10"/>
                  <a:gd name="T3" fmla="*/ 6 h 6"/>
                  <a:gd name="T4" fmla="*/ 2 w 10"/>
                  <a:gd name="T5" fmla="*/ 4 h 6"/>
                  <a:gd name="T6" fmla="*/ 4 w 10"/>
                  <a:gd name="T7" fmla="*/ 2 h 6"/>
                  <a:gd name="T8" fmla="*/ 5 w 10"/>
                  <a:gd name="T9" fmla="*/ 1 h 6"/>
                  <a:gd name="T10" fmla="*/ 10 w 10"/>
                  <a:gd name="T11" fmla="*/ 0 h 6"/>
                  <a:gd name="T12" fmla="*/ 10 w 10"/>
                  <a:gd name="T13" fmla="*/ 0 h 6"/>
                  <a:gd name="T14" fmla="*/ 10 w 10"/>
                  <a:gd name="T15" fmla="*/ 1 h 6"/>
                  <a:gd name="T16" fmla="*/ 6 w 10"/>
                  <a:gd name="T17" fmla="*/ 2 h 6"/>
                  <a:gd name="T18" fmla="*/ 4 w 10"/>
                  <a:gd name="T19" fmla="*/ 3 h 6"/>
                  <a:gd name="T20" fmla="*/ 2 w 10"/>
                  <a:gd name="T21" fmla="*/ 4 h 6"/>
                  <a:gd name="T22" fmla="*/ 1 w 10"/>
                  <a:gd name="T23" fmla="*/ 6 h 6"/>
                  <a:gd name="T24" fmla="*/ 1 w 10"/>
                  <a:gd name="T2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6">
                    <a:moveTo>
                      <a:pt x="1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5"/>
                      <a:pt x="1" y="4"/>
                      <a:pt x="2" y="4"/>
                    </a:cubicBezTo>
                    <a:cubicBezTo>
                      <a:pt x="2" y="3"/>
                      <a:pt x="3" y="3"/>
                      <a:pt x="4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7" y="1"/>
                      <a:pt x="8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8" y="1"/>
                      <a:pt x="7" y="1"/>
                      <a:pt x="6" y="2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3" y="4"/>
                      <a:pt x="2" y="4"/>
                    </a:cubicBezTo>
                    <a:cubicBezTo>
                      <a:pt x="2" y="5"/>
                      <a:pt x="1" y="5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3" name="Freeform 70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66" y="1429"/>
                <a:ext cx="15" cy="10"/>
              </a:xfrm>
              <a:custGeom>
                <a:avLst/>
                <a:gdLst>
                  <a:gd name="T0" fmla="*/ 6 w 6"/>
                  <a:gd name="T1" fmla="*/ 4 h 4"/>
                  <a:gd name="T2" fmla="*/ 5 w 6"/>
                  <a:gd name="T3" fmla="*/ 3 h 4"/>
                  <a:gd name="T4" fmla="*/ 5 w 6"/>
                  <a:gd name="T5" fmla="*/ 3 h 4"/>
                  <a:gd name="T6" fmla="*/ 0 w 6"/>
                  <a:gd name="T7" fmla="*/ 1 h 4"/>
                  <a:gd name="T8" fmla="*/ 0 w 6"/>
                  <a:gd name="T9" fmla="*/ 0 h 4"/>
                  <a:gd name="T10" fmla="*/ 1 w 6"/>
                  <a:gd name="T11" fmla="*/ 0 h 4"/>
                  <a:gd name="T12" fmla="*/ 6 w 6"/>
                  <a:gd name="T13" fmla="*/ 2 h 4"/>
                  <a:gd name="T14" fmla="*/ 6 w 6"/>
                  <a:gd name="T15" fmla="*/ 3 h 4"/>
                  <a:gd name="T16" fmla="*/ 6 w 6"/>
                  <a:gd name="T17" fmla="*/ 4 h 4"/>
                  <a:gd name="T18" fmla="*/ 6 w 6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">
                    <a:moveTo>
                      <a:pt x="6" y="4"/>
                    </a:moveTo>
                    <a:cubicBezTo>
                      <a:pt x="5" y="4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2"/>
                      <a:pt x="2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2" y="1"/>
                      <a:pt x="4" y="1"/>
                      <a:pt x="6" y="2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4" name="Freeform 701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41" y="1436"/>
                <a:ext cx="108" cy="25"/>
              </a:xfrm>
              <a:custGeom>
                <a:avLst/>
                <a:gdLst>
                  <a:gd name="T0" fmla="*/ 6 w 44"/>
                  <a:gd name="T1" fmla="*/ 10 h 10"/>
                  <a:gd name="T2" fmla="*/ 0 w 44"/>
                  <a:gd name="T3" fmla="*/ 9 h 10"/>
                  <a:gd name="T4" fmla="*/ 0 w 44"/>
                  <a:gd name="T5" fmla="*/ 9 h 10"/>
                  <a:gd name="T6" fmla="*/ 0 w 44"/>
                  <a:gd name="T7" fmla="*/ 9 h 10"/>
                  <a:gd name="T8" fmla="*/ 5 w 44"/>
                  <a:gd name="T9" fmla="*/ 1 h 10"/>
                  <a:gd name="T10" fmla="*/ 6 w 44"/>
                  <a:gd name="T11" fmla="*/ 1 h 10"/>
                  <a:gd name="T12" fmla="*/ 39 w 44"/>
                  <a:gd name="T13" fmla="*/ 0 h 10"/>
                  <a:gd name="T14" fmla="*/ 41 w 44"/>
                  <a:gd name="T15" fmla="*/ 1 h 10"/>
                  <a:gd name="T16" fmla="*/ 42 w 44"/>
                  <a:gd name="T17" fmla="*/ 2 h 10"/>
                  <a:gd name="T18" fmla="*/ 44 w 44"/>
                  <a:gd name="T19" fmla="*/ 9 h 10"/>
                  <a:gd name="T20" fmla="*/ 44 w 44"/>
                  <a:gd name="T21" fmla="*/ 9 h 10"/>
                  <a:gd name="T22" fmla="*/ 44 w 44"/>
                  <a:gd name="T23" fmla="*/ 9 h 10"/>
                  <a:gd name="T24" fmla="*/ 6 w 44"/>
                  <a:gd name="T25" fmla="*/ 10 h 10"/>
                  <a:gd name="T26" fmla="*/ 1 w 44"/>
                  <a:gd name="T27" fmla="*/ 9 h 10"/>
                  <a:gd name="T28" fmla="*/ 6 w 44"/>
                  <a:gd name="T29" fmla="*/ 9 h 10"/>
                  <a:gd name="T30" fmla="*/ 7 w 44"/>
                  <a:gd name="T31" fmla="*/ 9 h 10"/>
                  <a:gd name="T32" fmla="*/ 43 w 44"/>
                  <a:gd name="T33" fmla="*/ 9 h 10"/>
                  <a:gd name="T34" fmla="*/ 41 w 44"/>
                  <a:gd name="T35" fmla="*/ 2 h 10"/>
                  <a:gd name="T36" fmla="*/ 40 w 44"/>
                  <a:gd name="T37" fmla="*/ 1 h 10"/>
                  <a:gd name="T38" fmla="*/ 39 w 44"/>
                  <a:gd name="T39" fmla="*/ 1 h 10"/>
                  <a:gd name="T40" fmla="*/ 6 w 44"/>
                  <a:gd name="T41" fmla="*/ 2 h 10"/>
                  <a:gd name="T42" fmla="*/ 1 w 44"/>
                  <a:gd name="T43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10">
                    <a:moveTo>
                      <a:pt x="6" y="10"/>
                    </a:moveTo>
                    <a:cubicBezTo>
                      <a:pt x="4" y="10"/>
                      <a:pt x="2" y="10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6" y="1"/>
                      <a:pt x="6" y="1"/>
                    </a:cubicBezTo>
                    <a:cubicBezTo>
                      <a:pt x="17" y="0"/>
                      <a:pt x="28" y="0"/>
                      <a:pt x="39" y="0"/>
                    </a:cubicBezTo>
                    <a:cubicBezTo>
                      <a:pt x="40" y="0"/>
                      <a:pt x="40" y="0"/>
                      <a:pt x="41" y="1"/>
                    </a:cubicBezTo>
                    <a:cubicBezTo>
                      <a:pt x="41" y="1"/>
                      <a:pt x="42" y="2"/>
                      <a:pt x="42" y="2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9"/>
                      <a:pt x="44" y="9"/>
                      <a:pt x="44" y="9"/>
                    </a:cubicBezTo>
                    <a:lnTo>
                      <a:pt x="6" y="10"/>
                    </a:lnTo>
                    <a:close/>
                    <a:moveTo>
                      <a:pt x="1" y="9"/>
                    </a:moveTo>
                    <a:cubicBezTo>
                      <a:pt x="2" y="9"/>
                      <a:pt x="4" y="9"/>
                      <a:pt x="6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1" y="2"/>
                      <a:pt x="41" y="2"/>
                      <a:pt x="41" y="2"/>
                    </a:cubicBezTo>
                    <a:cubicBezTo>
                      <a:pt x="41" y="2"/>
                      <a:pt x="41" y="2"/>
                      <a:pt x="40" y="1"/>
                    </a:cubicBezTo>
                    <a:cubicBezTo>
                      <a:pt x="40" y="1"/>
                      <a:pt x="40" y="1"/>
                      <a:pt x="39" y="1"/>
                    </a:cubicBezTo>
                    <a:cubicBezTo>
                      <a:pt x="28" y="1"/>
                      <a:pt x="17" y="1"/>
                      <a:pt x="6" y="2"/>
                    </a:cubicBezTo>
                    <a:lnTo>
                      <a:pt x="1" y="9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5" name="Freeform 70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38" y="1461"/>
                <a:ext cx="111" cy="3"/>
              </a:xfrm>
              <a:custGeom>
                <a:avLst/>
                <a:gdLst>
                  <a:gd name="T0" fmla="*/ 1 w 45"/>
                  <a:gd name="T1" fmla="*/ 1 h 1"/>
                  <a:gd name="T2" fmla="*/ 0 w 45"/>
                  <a:gd name="T3" fmla="*/ 1 h 1"/>
                  <a:gd name="T4" fmla="*/ 1 w 45"/>
                  <a:gd name="T5" fmla="*/ 0 h 1"/>
                  <a:gd name="T6" fmla="*/ 45 w 45"/>
                  <a:gd name="T7" fmla="*/ 0 h 1"/>
                  <a:gd name="T8" fmla="*/ 45 w 45"/>
                  <a:gd name="T9" fmla="*/ 0 h 1"/>
                  <a:gd name="T10" fmla="*/ 45 w 45"/>
                  <a:gd name="T11" fmla="*/ 1 h 1"/>
                  <a:gd name="T12" fmla="*/ 1 w 45"/>
                  <a:gd name="T1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1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1"/>
                      <a:pt x="45" y="1"/>
                      <a:pt x="45" y="1"/>
                    </a:cubicBezTo>
                    <a:lnTo>
                      <a:pt x="1" y="1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6" name="Freeform 70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46" y="1456"/>
                <a:ext cx="3" cy="8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1 h 3"/>
                  <a:gd name="T8" fmla="*/ 1 w 1"/>
                  <a:gd name="T9" fmla="*/ 1 h 3"/>
                  <a:gd name="T10" fmla="*/ 1 w 1"/>
                  <a:gd name="T11" fmla="*/ 1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7" name="Freeform 70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38" y="1456"/>
                <a:ext cx="3" cy="8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1 h 3"/>
                  <a:gd name="T6" fmla="*/ 1 w 1"/>
                  <a:gd name="T7" fmla="*/ 0 h 3"/>
                  <a:gd name="T8" fmla="*/ 1 w 1"/>
                  <a:gd name="T9" fmla="*/ 1 h 3"/>
                  <a:gd name="T10" fmla="*/ 1 w 1"/>
                  <a:gd name="T11" fmla="*/ 3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8" name="Freeform 705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68" y="1449"/>
                <a:ext cx="46" cy="7"/>
              </a:xfrm>
              <a:custGeom>
                <a:avLst/>
                <a:gdLst>
                  <a:gd name="T0" fmla="*/ 18 w 19"/>
                  <a:gd name="T1" fmla="*/ 3 h 3"/>
                  <a:gd name="T2" fmla="*/ 0 w 19"/>
                  <a:gd name="T3" fmla="*/ 3 h 3"/>
                  <a:gd name="T4" fmla="*/ 0 w 19"/>
                  <a:gd name="T5" fmla="*/ 2 h 3"/>
                  <a:gd name="T6" fmla="*/ 0 w 19"/>
                  <a:gd name="T7" fmla="*/ 2 h 3"/>
                  <a:gd name="T8" fmla="*/ 0 w 19"/>
                  <a:gd name="T9" fmla="*/ 1 h 3"/>
                  <a:gd name="T10" fmla="*/ 0 w 19"/>
                  <a:gd name="T11" fmla="*/ 1 h 3"/>
                  <a:gd name="T12" fmla="*/ 0 w 19"/>
                  <a:gd name="T13" fmla="*/ 0 h 3"/>
                  <a:gd name="T14" fmla="*/ 18 w 19"/>
                  <a:gd name="T15" fmla="*/ 0 h 3"/>
                  <a:gd name="T16" fmla="*/ 19 w 19"/>
                  <a:gd name="T17" fmla="*/ 1 h 3"/>
                  <a:gd name="T18" fmla="*/ 19 w 19"/>
                  <a:gd name="T19" fmla="*/ 2 h 3"/>
                  <a:gd name="T20" fmla="*/ 19 w 19"/>
                  <a:gd name="T21" fmla="*/ 3 h 3"/>
                  <a:gd name="T22" fmla="*/ 18 w 19"/>
                  <a:gd name="T23" fmla="*/ 3 h 3"/>
                  <a:gd name="T24" fmla="*/ 9 w 19"/>
                  <a:gd name="T25" fmla="*/ 2 h 3"/>
                  <a:gd name="T26" fmla="*/ 18 w 19"/>
                  <a:gd name="T27" fmla="*/ 2 h 3"/>
                  <a:gd name="T28" fmla="*/ 18 w 19"/>
                  <a:gd name="T29" fmla="*/ 1 h 3"/>
                  <a:gd name="T30" fmla="*/ 1 w 19"/>
                  <a:gd name="T31" fmla="*/ 1 h 3"/>
                  <a:gd name="T32" fmla="*/ 1 w 19"/>
                  <a:gd name="T33" fmla="*/ 2 h 3"/>
                  <a:gd name="T34" fmla="*/ 1 w 19"/>
                  <a:gd name="T35" fmla="*/ 2 h 3"/>
                  <a:gd name="T36" fmla="*/ 9 w 19"/>
                  <a:gd name="T3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" h="3">
                    <a:moveTo>
                      <a:pt x="18" y="3"/>
                    </a:moveTo>
                    <a:cubicBezTo>
                      <a:pt x="12" y="3"/>
                      <a:pt x="6" y="2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7" y="0"/>
                      <a:pt x="12" y="0"/>
                      <a:pt x="18" y="0"/>
                    </a:cubicBezTo>
                    <a:cubicBezTo>
                      <a:pt x="19" y="0"/>
                      <a:pt x="19" y="1"/>
                      <a:pt x="19" y="1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9" y="2"/>
                      <a:pt x="19" y="2"/>
                      <a:pt x="19" y="3"/>
                    </a:cubicBezTo>
                    <a:cubicBezTo>
                      <a:pt x="18" y="3"/>
                      <a:pt x="18" y="3"/>
                      <a:pt x="18" y="3"/>
                    </a:cubicBezTo>
                    <a:close/>
                    <a:moveTo>
                      <a:pt x="9" y="2"/>
                    </a:moveTo>
                    <a:cubicBezTo>
                      <a:pt x="12" y="2"/>
                      <a:pt x="15" y="2"/>
                      <a:pt x="18" y="2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2" y="1"/>
                      <a:pt x="7" y="1"/>
                      <a:pt x="1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6" y="2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9" name="Freeform 706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55" y="1441"/>
                <a:ext cx="18" cy="5"/>
              </a:xfrm>
              <a:custGeom>
                <a:avLst/>
                <a:gdLst>
                  <a:gd name="T0" fmla="*/ 0 w 7"/>
                  <a:gd name="T1" fmla="*/ 2 h 2"/>
                  <a:gd name="T2" fmla="*/ 0 w 7"/>
                  <a:gd name="T3" fmla="*/ 2 h 2"/>
                  <a:gd name="T4" fmla="*/ 1 w 7"/>
                  <a:gd name="T5" fmla="*/ 1 h 2"/>
                  <a:gd name="T6" fmla="*/ 1 w 7"/>
                  <a:gd name="T7" fmla="*/ 1 h 2"/>
                  <a:gd name="T8" fmla="*/ 1 w 7"/>
                  <a:gd name="T9" fmla="*/ 0 h 2"/>
                  <a:gd name="T10" fmla="*/ 2 w 7"/>
                  <a:gd name="T11" fmla="*/ 0 h 2"/>
                  <a:gd name="T12" fmla="*/ 6 w 7"/>
                  <a:gd name="T13" fmla="*/ 0 h 2"/>
                  <a:gd name="T14" fmla="*/ 7 w 7"/>
                  <a:gd name="T15" fmla="*/ 0 h 2"/>
                  <a:gd name="T16" fmla="*/ 7 w 7"/>
                  <a:gd name="T17" fmla="*/ 1 h 2"/>
                  <a:gd name="T18" fmla="*/ 6 w 7"/>
                  <a:gd name="T19" fmla="*/ 2 h 2"/>
                  <a:gd name="T20" fmla="*/ 6 w 7"/>
                  <a:gd name="T21" fmla="*/ 2 h 2"/>
                  <a:gd name="T22" fmla="*/ 6 w 7"/>
                  <a:gd name="T23" fmla="*/ 2 h 2"/>
                  <a:gd name="T24" fmla="*/ 0 w 7"/>
                  <a:gd name="T25" fmla="*/ 2 h 2"/>
                  <a:gd name="T26" fmla="*/ 2 w 7"/>
                  <a:gd name="T27" fmla="*/ 1 h 2"/>
                  <a:gd name="T28" fmla="*/ 1 w 7"/>
                  <a:gd name="T29" fmla="*/ 1 h 2"/>
                  <a:gd name="T30" fmla="*/ 5 w 7"/>
                  <a:gd name="T31" fmla="*/ 1 h 2"/>
                  <a:gd name="T32" fmla="*/ 5 w 7"/>
                  <a:gd name="T33" fmla="*/ 1 h 2"/>
                  <a:gd name="T34" fmla="*/ 6 w 7"/>
                  <a:gd name="T35" fmla="*/ 1 h 2"/>
                  <a:gd name="T36" fmla="*/ 2 w 7"/>
                  <a:gd name="T3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3" y="0"/>
                      <a:pt x="5" y="0"/>
                      <a:pt x="6" y="0"/>
                    </a:cubicBezTo>
                    <a:cubicBezTo>
                      <a:pt x="6" y="0"/>
                      <a:pt x="6" y="0"/>
                      <a:pt x="7" y="0"/>
                    </a:cubicBezTo>
                    <a:cubicBezTo>
                      <a:pt x="7" y="0"/>
                      <a:pt x="7" y="0"/>
                      <a:pt x="7" y="1"/>
                    </a:cubicBezTo>
                    <a:cubicBezTo>
                      <a:pt x="6" y="1"/>
                      <a:pt x="6" y="1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lose/>
                    <a:moveTo>
                      <a:pt x="2" y="1"/>
                    </a:moveTo>
                    <a:cubicBezTo>
                      <a:pt x="2" y="1"/>
                      <a:pt x="2" y="1"/>
                      <a:pt x="1" y="1"/>
                    </a:cubicBezTo>
                    <a:cubicBezTo>
                      <a:pt x="3" y="1"/>
                      <a:pt x="4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6" y="1"/>
                      <a:pt x="6" y="1"/>
                    </a:cubicBezTo>
                    <a:cubicBezTo>
                      <a:pt x="4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0" name="Freeform 707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50" y="1449"/>
                <a:ext cx="15" cy="7"/>
              </a:xfrm>
              <a:custGeom>
                <a:avLst/>
                <a:gdLst>
                  <a:gd name="T0" fmla="*/ 0 w 6"/>
                  <a:gd name="T1" fmla="*/ 3 h 3"/>
                  <a:gd name="T2" fmla="*/ 0 w 6"/>
                  <a:gd name="T3" fmla="*/ 2 h 3"/>
                  <a:gd name="T4" fmla="*/ 0 w 6"/>
                  <a:gd name="T5" fmla="*/ 1 h 3"/>
                  <a:gd name="T6" fmla="*/ 1 w 6"/>
                  <a:gd name="T7" fmla="*/ 1 h 3"/>
                  <a:gd name="T8" fmla="*/ 1 w 6"/>
                  <a:gd name="T9" fmla="*/ 1 h 3"/>
                  <a:gd name="T10" fmla="*/ 1 w 6"/>
                  <a:gd name="T11" fmla="*/ 1 h 3"/>
                  <a:gd name="T12" fmla="*/ 6 w 6"/>
                  <a:gd name="T13" fmla="*/ 0 h 3"/>
                  <a:gd name="T14" fmla="*/ 6 w 6"/>
                  <a:gd name="T15" fmla="*/ 1 h 3"/>
                  <a:gd name="T16" fmla="*/ 6 w 6"/>
                  <a:gd name="T17" fmla="*/ 1 h 3"/>
                  <a:gd name="T18" fmla="*/ 6 w 6"/>
                  <a:gd name="T19" fmla="*/ 2 h 3"/>
                  <a:gd name="T20" fmla="*/ 6 w 6"/>
                  <a:gd name="T21" fmla="*/ 2 h 3"/>
                  <a:gd name="T22" fmla="*/ 5 w 6"/>
                  <a:gd name="T23" fmla="*/ 2 h 3"/>
                  <a:gd name="T24" fmla="*/ 0 w 6"/>
                  <a:gd name="T25" fmla="*/ 3 h 3"/>
                  <a:gd name="T26" fmla="*/ 2 w 6"/>
                  <a:gd name="T27" fmla="*/ 1 h 3"/>
                  <a:gd name="T28" fmla="*/ 1 w 6"/>
                  <a:gd name="T29" fmla="*/ 2 h 3"/>
                  <a:gd name="T30" fmla="*/ 5 w 6"/>
                  <a:gd name="T31" fmla="*/ 2 h 3"/>
                  <a:gd name="T32" fmla="*/ 5 w 6"/>
                  <a:gd name="T33" fmla="*/ 2 h 3"/>
                  <a:gd name="T34" fmla="*/ 5 w 6"/>
                  <a:gd name="T35" fmla="*/ 1 h 3"/>
                  <a:gd name="T36" fmla="*/ 2 w 6"/>
                  <a:gd name="T3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3">
                    <a:moveTo>
                      <a:pt x="0" y="3"/>
                    </a:move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3" y="0"/>
                      <a:pt x="4" y="0"/>
                      <a:pt x="6" y="0"/>
                    </a:cubicBezTo>
                    <a:cubicBezTo>
                      <a:pt x="6" y="0"/>
                      <a:pt x="6" y="0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5" y="2"/>
                    </a:cubicBezTo>
                    <a:cubicBezTo>
                      <a:pt x="4" y="3"/>
                      <a:pt x="2" y="3"/>
                      <a:pt x="0" y="3"/>
                    </a:cubicBezTo>
                    <a:close/>
                    <a:moveTo>
                      <a:pt x="2" y="1"/>
                    </a:moveTo>
                    <a:cubicBezTo>
                      <a:pt x="1" y="1"/>
                      <a:pt x="1" y="2"/>
                      <a:pt x="1" y="2"/>
                    </a:cubicBezTo>
                    <a:cubicBezTo>
                      <a:pt x="2" y="2"/>
                      <a:pt x="4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Freeform 708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00" y="1441"/>
                <a:ext cx="10" cy="5"/>
              </a:xfrm>
              <a:custGeom>
                <a:avLst/>
                <a:gdLst>
                  <a:gd name="T0" fmla="*/ 0 w 4"/>
                  <a:gd name="T1" fmla="*/ 2 h 2"/>
                  <a:gd name="T2" fmla="*/ 0 w 4"/>
                  <a:gd name="T3" fmla="*/ 2 h 2"/>
                  <a:gd name="T4" fmla="*/ 0 w 4"/>
                  <a:gd name="T5" fmla="*/ 2 h 2"/>
                  <a:gd name="T6" fmla="*/ 0 w 4"/>
                  <a:gd name="T7" fmla="*/ 0 h 2"/>
                  <a:gd name="T8" fmla="*/ 0 w 4"/>
                  <a:gd name="T9" fmla="*/ 0 h 2"/>
                  <a:gd name="T10" fmla="*/ 4 w 4"/>
                  <a:gd name="T11" fmla="*/ 0 h 2"/>
                  <a:gd name="T12" fmla="*/ 4 w 4"/>
                  <a:gd name="T13" fmla="*/ 0 h 2"/>
                  <a:gd name="T14" fmla="*/ 4 w 4"/>
                  <a:gd name="T15" fmla="*/ 2 h 2"/>
                  <a:gd name="T16" fmla="*/ 4 w 4"/>
                  <a:gd name="T17" fmla="*/ 2 h 2"/>
                  <a:gd name="T18" fmla="*/ 4 w 4"/>
                  <a:gd name="T19" fmla="*/ 2 h 2"/>
                  <a:gd name="T20" fmla="*/ 0 w 4"/>
                  <a:gd name="T21" fmla="*/ 2 h 2"/>
                  <a:gd name="T22" fmla="*/ 1 w 4"/>
                  <a:gd name="T23" fmla="*/ 1 h 2"/>
                  <a:gd name="T24" fmla="*/ 1 w 4"/>
                  <a:gd name="T25" fmla="*/ 1 h 2"/>
                  <a:gd name="T26" fmla="*/ 3 w 4"/>
                  <a:gd name="T27" fmla="*/ 1 h 2"/>
                  <a:gd name="T28" fmla="*/ 3 w 4"/>
                  <a:gd name="T29" fmla="*/ 1 h 2"/>
                  <a:gd name="T30" fmla="*/ 1 w 4"/>
                  <a:gd name="T3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1"/>
                      <a:pt x="4" y="1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0" y="2"/>
                      <a:pt x="0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2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Freeform 709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24" y="1441"/>
                <a:ext cx="15" cy="5"/>
              </a:xfrm>
              <a:custGeom>
                <a:avLst/>
                <a:gdLst>
                  <a:gd name="T0" fmla="*/ 1 w 6"/>
                  <a:gd name="T1" fmla="*/ 2 h 2"/>
                  <a:gd name="T2" fmla="*/ 1 w 6"/>
                  <a:gd name="T3" fmla="*/ 2 h 2"/>
                  <a:gd name="T4" fmla="*/ 0 w 6"/>
                  <a:gd name="T5" fmla="*/ 1 h 2"/>
                  <a:gd name="T6" fmla="*/ 0 w 6"/>
                  <a:gd name="T7" fmla="*/ 0 h 2"/>
                  <a:gd name="T8" fmla="*/ 1 w 6"/>
                  <a:gd name="T9" fmla="*/ 0 h 2"/>
                  <a:gd name="T10" fmla="*/ 5 w 6"/>
                  <a:gd name="T11" fmla="*/ 0 h 2"/>
                  <a:gd name="T12" fmla="*/ 6 w 6"/>
                  <a:gd name="T13" fmla="*/ 1 h 2"/>
                  <a:gd name="T14" fmla="*/ 6 w 6"/>
                  <a:gd name="T15" fmla="*/ 1 h 2"/>
                  <a:gd name="T16" fmla="*/ 6 w 6"/>
                  <a:gd name="T17" fmla="*/ 2 h 2"/>
                  <a:gd name="T18" fmla="*/ 6 w 6"/>
                  <a:gd name="T19" fmla="*/ 2 h 2"/>
                  <a:gd name="T20" fmla="*/ 1 w 6"/>
                  <a:gd name="T21" fmla="*/ 2 h 2"/>
                  <a:gd name="T22" fmla="*/ 1 w 6"/>
                  <a:gd name="T23" fmla="*/ 1 h 2"/>
                  <a:gd name="T24" fmla="*/ 1 w 6"/>
                  <a:gd name="T25" fmla="*/ 1 h 2"/>
                  <a:gd name="T26" fmla="*/ 5 w 6"/>
                  <a:gd name="T27" fmla="*/ 1 h 2"/>
                  <a:gd name="T28" fmla="*/ 5 w 6"/>
                  <a:gd name="T29" fmla="*/ 1 h 2"/>
                  <a:gd name="T30" fmla="*/ 5 w 6"/>
                  <a:gd name="T31" fmla="*/ 1 h 2"/>
                  <a:gd name="T32" fmla="*/ 1 w 6"/>
                  <a:gd name="T3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3" y="0"/>
                      <a:pt x="5" y="0"/>
                    </a:cubicBezTo>
                    <a:cubicBezTo>
                      <a:pt x="6" y="0"/>
                      <a:pt x="6" y="0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4" y="2"/>
                      <a:pt x="3" y="2"/>
                      <a:pt x="1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3" y="1"/>
                      <a:pt x="4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2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Freeform 710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27" y="1449"/>
                <a:ext cx="17" cy="5"/>
              </a:xfrm>
              <a:custGeom>
                <a:avLst/>
                <a:gdLst>
                  <a:gd name="T0" fmla="*/ 1 w 7"/>
                  <a:gd name="T1" fmla="*/ 2 h 2"/>
                  <a:gd name="T2" fmla="*/ 1 w 7"/>
                  <a:gd name="T3" fmla="*/ 2 h 2"/>
                  <a:gd name="T4" fmla="*/ 1 w 7"/>
                  <a:gd name="T5" fmla="*/ 1 h 2"/>
                  <a:gd name="T6" fmla="*/ 1 w 7"/>
                  <a:gd name="T7" fmla="*/ 1 h 2"/>
                  <a:gd name="T8" fmla="*/ 1 w 7"/>
                  <a:gd name="T9" fmla="*/ 0 h 2"/>
                  <a:gd name="T10" fmla="*/ 5 w 7"/>
                  <a:gd name="T11" fmla="*/ 1 h 2"/>
                  <a:gd name="T12" fmla="*/ 6 w 7"/>
                  <a:gd name="T13" fmla="*/ 1 h 2"/>
                  <a:gd name="T14" fmla="*/ 7 w 7"/>
                  <a:gd name="T15" fmla="*/ 2 h 2"/>
                  <a:gd name="T16" fmla="*/ 7 w 7"/>
                  <a:gd name="T17" fmla="*/ 2 h 2"/>
                  <a:gd name="T18" fmla="*/ 6 w 7"/>
                  <a:gd name="T19" fmla="*/ 2 h 2"/>
                  <a:gd name="T20" fmla="*/ 1 w 7"/>
                  <a:gd name="T21" fmla="*/ 2 h 2"/>
                  <a:gd name="T22" fmla="*/ 2 w 7"/>
                  <a:gd name="T23" fmla="*/ 1 h 2"/>
                  <a:gd name="T24" fmla="*/ 2 w 7"/>
                  <a:gd name="T25" fmla="*/ 2 h 2"/>
                  <a:gd name="T26" fmla="*/ 6 w 7"/>
                  <a:gd name="T27" fmla="*/ 2 h 2"/>
                  <a:gd name="T28" fmla="*/ 6 w 7"/>
                  <a:gd name="T29" fmla="*/ 1 h 2"/>
                  <a:gd name="T30" fmla="*/ 5 w 7"/>
                  <a:gd name="T31" fmla="*/ 1 h 2"/>
                  <a:gd name="T32" fmla="*/ 2 w 7"/>
                  <a:gd name="T3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2"/>
                      <a:pt x="3" y="2"/>
                      <a:pt x="1" y="2"/>
                    </a:cubicBezTo>
                    <a:close/>
                    <a:moveTo>
                      <a:pt x="2" y="1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4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5" y="1"/>
                      <a:pt x="5" y="1"/>
                    </a:cubicBezTo>
                    <a:cubicBezTo>
                      <a:pt x="4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Freeform 711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12" y="1441"/>
                <a:ext cx="12" cy="5"/>
              </a:xfrm>
              <a:custGeom>
                <a:avLst/>
                <a:gdLst>
                  <a:gd name="T0" fmla="*/ 0 w 5"/>
                  <a:gd name="T1" fmla="*/ 2 h 2"/>
                  <a:gd name="T2" fmla="*/ 0 w 5"/>
                  <a:gd name="T3" fmla="*/ 2 h 2"/>
                  <a:gd name="T4" fmla="*/ 0 w 5"/>
                  <a:gd name="T5" fmla="*/ 0 h 2"/>
                  <a:gd name="T6" fmla="*/ 0 w 5"/>
                  <a:gd name="T7" fmla="*/ 0 h 2"/>
                  <a:gd name="T8" fmla="*/ 0 w 5"/>
                  <a:gd name="T9" fmla="*/ 0 h 2"/>
                  <a:gd name="T10" fmla="*/ 4 w 5"/>
                  <a:gd name="T11" fmla="*/ 0 h 2"/>
                  <a:gd name="T12" fmla="*/ 4 w 5"/>
                  <a:gd name="T13" fmla="*/ 0 h 2"/>
                  <a:gd name="T14" fmla="*/ 4 w 5"/>
                  <a:gd name="T15" fmla="*/ 0 h 2"/>
                  <a:gd name="T16" fmla="*/ 5 w 5"/>
                  <a:gd name="T17" fmla="*/ 1 h 2"/>
                  <a:gd name="T18" fmla="*/ 5 w 5"/>
                  <a:gd name="T19" fmla="*/ 1 h 2"/>
                  <a:gd name="T20" fmla="*/ 5 w 5"/>
                  <a:gd name="T21" fmla="*/ 2 h 2"/>
                  <a:gd name="T22" fmla="*/ 5 w 5"/>
                  <a:gd name="T23" fmla="*/ 2 h 2"/>
                  <a:gd name="T24" fmla="*/ 0 w 5"/>
                  <a:gd name="T25" fmla="*/ 2 h 2"/>
                  <a:gd name="T26" fmla="*/ 1 w 5"/>
                  <a:gd name="T27" fmla="*/ 1 h 2"/>
                  <a:gd name="T28" fmla="*/ 1 w 5"/>
                  <a:gd name="T29" fmla="*/ 1 h 2"/>
                  <a:gd name="T30" fmla="*/ 4 w 5"/>
                  <a:gd name="T31" fmla="*/ 1 h 2"/>
                  <a:gd name="T32" fmla="*/ 4 w 5"/>
                  <a:gd name="T33" fmla="*/ 1 h 2"/>
                  <a:gd name="T34" fmla="*/ 4 w 5"/>
                  <a:gd name="T35" fmla="*/ 1 h 2"/>
                  <a:gd name="T36" fmla="*/ 4 w 5"/>
                  <a:gd name="T37" fmla="*/ 1 h 2"/>
                  <a:gd name="T38" fmla="*/ 1 w 5"/>
                  <a:gd name="T3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0" y="2"/>
                      <a:pt x="0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Freeform 712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14" y="1449"/>
                <a:ext cx="13" cy="5"/>
              </a:xfrm>
              <a:custGeom>
                <a:avLst/>
                <a:gdLst>
                  <a:gd name="T0" fmla="*/ 1 w 5"/>
                  <a:gd name="T1" fmla="*/ 2 h 2"/>
                  <a:gd name="T2" fmla="*/ 0 w 5"/>
                  <a:gd name="T3" fmla="*/ 2 h 2"/>
                  <a:gd name="T4" fmla="*/ 0 w 5"/>
                  <a:gd name="T5" fmla="*/ 1 h 2"/>
                  <a:gd name="T6" fmla="*/ 0 w 5"/>
                  <a:gd name="T7" fmla="*/ 0 h 2"/>
                  <a:gd name="T8" fmla="*/ 1 w 5"/>
                  <a:gd name="T9" fmla="*/ 0 h 2"/>
                  <a:gd name="T10" fmla="*/ 4 w 5"/>
                  <a:gd name="T11" fmla="*/ 0 h 2"/>
                  <a:gd name="T12" fmla="*/ 5 w 5"/>
                  <a:gd name="T13" fmla="*/ 1 h 2"/>
                  <a:gd name="T14" fmla="*/ 5 w 5"/>
                  <a:gd name="T15" fmla="*/ 1 h 2"/>
                  <a:gd name="T16" fmla="*/ 5 w 5"/>
                  <a:gd name="T17" fmla="*/ 1 h 2"/>
                  <a:gd name="T18" fmla="*/ 5 w 5"/>
                  <a:gd name="T19" fmla="*/ 2 h 2"/>
                  <a:gd name="T20" fmla="*/ 5 w 5"/>
                  <a:gd name="T21" fmla="*/ 2 h 2"/>
                  <a:gd name="T22" fmla="*/ 5 w 5"/>
                  <a:gd name="T23" fmla="*/ 2 h 2"/>
                  <a:gd name="T24" fmla="*/ 1 w 5"/>
                  <a:gd name="T25" fmla="*/ 2 h 2"/>
                  <a:gd name="T26" fmla="*/ 1 w 5"/>
                  <a:gd name="T27" fmla="*/ 1 h 2"/>
                  <a:gd name="T28" fmla="*/ 1 w 5"/>
                  <a:gd name="T29" fmla="*/ 2 h 2"/>
                  <a:gd name="T30" fmla="*/ 4 w 5"/>
                  <a:gd name="T31" fmla="*/ 2 h 2"/>
                  <a:gd name="T32" fmla="*/ 4 w 5"/>
                  <a:gd name="T33" fmla="*/ 1 h 2"/>
                  <a:gd name="T34" fmla="*/ 4 w 5"/>
                  <a:gd name="T35" fmla="*/ 1 h 2"/>
                  <a:gd name="T36" fmla="*/ 4 w 5"/>
                  <a:gd name="T37" fmla="*/ 1 h 2"/>
                  <a:gd name="T38" fmla="*/ 1 w 5"/>
                  <a:gd name="T3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" h="2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5" y="0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1" y="2"/>
                      <a:pt x="1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1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Freeform 713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85" y="1441"/>
                <a:ext cx="12" cy="5"/>
              </a:xfrm>
              <a:custGeom>
                <a:avLst/>
                <a:gdLst>
                  <a:gd name="T0" fmla="*/ 1 w 5"/>
                  <a:gd name="T1" fmla="*/ 2 h 2"/>
                  <a:gd name="T2" fmla="*/ 0 w 5"/>
                  <a:gd name="T3" fmla="*/ 2 h 2"/>
                  <a:gd name="T4" fmla="*/ 0 w 5"/>
                  <a:gd name="T5" fmla="*/ 1 h 2"/>
                  <a:gd name="T6" fmla="*/ 1 w 5"/>
                  <a:gd name="T7" fmla="*/ 0 h 2"/>
                  <a:gd name="T8" fmla="*/ 1 w 5"/>
                  <a:gd name="T9" fmla="*/ 0 h 2"/>
                  <a:gd name="T10" fmla="*/ 5 w 5"/>
                  <a:gd name="T11" fmla="*/ 0 h 2"/>
                  <a:gd name="T12" fmla="*/ 5 w 5"/>
                  <a:gd name="T13" fmla="*/ 0 h 2"/>
                  <a:gd name="T14" fmla="*/ 5 w 5"/>
                  <a:gd name="T15" fmla="*/ 0 h 2"/>
                  <a:gd name="T16" fmla="*/ 5 w 5"/>
                  <a:gd name="T17" fmla="*/ 1 h 2"/>
                  <a:gd name="T18" fmla="*/ 5 w 5"/>
                  <a:gd name="T19" fmla="*/ 2 h 2"/>
                  <a:gd name="T20" fmla="*/ 5 w 5"/>
                  <a:gd name="T21" fmla="*/ 2 h 2"/>
                  <a:gd name="T22" fmla="*/ 5 w 5"/>
                  <a:gd name="T23" fmla="*/ 2 h 2"/>
                  <a:gd name="T24" fmla="*/ 1 w 5"/>
                  <a:gd name="T25" fmla="*/ 2 h 2"/>
                  <a:gd name="T26" fmla="*/ 2 w 5"/>
                  <a:gd name="T27" fmla="*/ 1 h 2"/>
                  <a:gd name="T28" fmla="*/ 1 w 5"/>
                  <a:gd name="T29" fmla="*/ 1 h 2"/>
                  <a:gd name="T30" fmla="*/ 4 w 5"/>
                  <a:gd name="T31" fmla="*/ 1 h 2"/>
                  <a:gd name="T32" fmla="*/ 4 w 5"/>
                  <a:gd name="T33" fmla="*/ 1 h 2"/>
                  <a:gd name="T34" fmla="*/ 2 w 5"/>
                  <a:gd name="T3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" h="2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1" y="2"/>
                      <a:pt x="1" y="2"/>
                    </a:cubicBezTo>
                    <a:close/>
                    <a:moveTo>
                      <a:pt x="2" y="1"/>
                    </a:moveTo>
                    <a:cubicBezTo>
                      <a:pt x="2" y="1"/>
                      <a:pt x="2" y="1"/>
                      <a:pt x="1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Freeform 714">
                <a:extLst>
                  <a:ext uri="{FF2B5EF4-FFF2-40B4-BE49-F238E27FC236}"/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3" y="1441"/>
                <a:ext cx="12" cy="5"/>
              </a:xfrm>
              <a:custGeom>
                <a:avLst/>
                <a:gdLst>
                  <a:gd name="T0" fmla="*/ 0 w 5"/>
                  <a:gd name="T1" fmla="*/ 2 h 2"/>
                  <a:gd name="T2" fmla="*/ 0 w 5"/>
                  <a:gd name="T3" fmla="*/ 2 h 2"/>
                  <a:gd name="T4" fmla="*/ 0 w 5"/>
                  <a:gd name="T5" fmla="*/ 2 h 2"/>
                  <a:gd name="T6" fmla="*/ 0 w 5"/>
                  <a:gd name="T7" fmla="*/ 0 h 2"/>
                  <a:gd name="T8" fmla="*/ 1 w 5"/>
                  <a:gd name="T9" fmla="*/ 0 h 2"/>
                  <a:gd name="T10" fmla="*/ 5 w 5"/>
                  <a:gd name="T11" fmla="*/ 0 h 2"/>
                  <a:gd name="T12" fmla="*/ 5 w 5"/>
                  <a:gd name="T13" fmla="*/ 0 h 2"/>
                  <a:gd name="T14" fmla="*/ 5 w 5"/>
                  <a:gd name="T15" fmla="*/ 0 h 2"/>
                  <a:gd name="T16" fmla="*/ 5 w 5"/>
                  <a:gd name="T17" fmla="*/ 1 h 2"/>
                  <a:gd name="T18" fmla="*/ 5 w 5"/>
                  <a:gd name="T19" fmla="*/ 2 h 2"/>
                  <a:gd name="T20" fmla="*/ 5 w 5"/>
                  <a:gd name="T21" fmla="*/ 2 h 2"/>
                  <a:gd name="T22" fmla="*/ 4 w 5"/>
                  <a:gd name="T23" fmla="*/ 2 h 2"/>
                  <a:gd name="T24" fmla="*/ 0 w 5"/>
                  <a:gd name="T25" fmla="*/ 2 h 2"/>
                  <a:gd name="T26" fmla="*/ 1 w 5"/>
                  <a:gd name="T27" fmla="*/ 1 h 2"/>
                  <a:gd name="T28" fmla="*/ 1 w 5"/>
                  <a:gd name="T29" fmla="*/ 1 h 2"/>
                  <a:gd name="T30" fmla="*/ 4 w 5"/>
                  <a:gd name="T31" fmla="*/ 1 h 2"/>
                  <a:gd name="T32" fmla="*/ 4 w 5"/>
                  <a:gd name="T33" fmla="*/ 1 h 2"/>
                  <a:gd name="T34" fmla="*/ 4 w 5"/>
                  <a:gd name="T35" fmla="*/ 1 h 2"/>
                  <a:gd name="T36" fmla="*/ 1 w 5"/>
                  <a:gd name="T3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3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4" y="2"/>
                      <a:pt x="4" y="2"/>
                    </a:cubicBezTo>
                    <a:cubicBezTo>
                      <a:pt x="4" y="2"/>
                      <a:pt x="0" y="2"/>
                      <a:pt x="0" y="2"/>
                    </a:cubicBezTo>
                    <a:close/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1"/>
                      <a:pt x="2" y="1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Freeform 71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43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Freeform 71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48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Freeform 71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3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Freeform 7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58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Freeform 71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3" y="1459"/>
                <a:ext cx="2" cy="5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1 w 1"/>
                  <a:gd name="T13" fmla="*/ 2 h 2"/>
                  <a:gd name="T14" fmla="*/ 1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Freeform 72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8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Freeform 72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5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1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1 w 2"/>
                  <a:gd name="T15" fmla="*/ 2 h 2"/>
                  <a:gd name="T16" fmla="*/ 1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Freeform 72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82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2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Freeform 72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0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Freeform 72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95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1 h 2"/>
                  <a:gd name="T8" fmla="*/ 1 w 1"/>
                  <a:gd name="T9" fmla="*/ 1 h 2"/>
                  <a:gd name="T10" fmla="*/ 0 w 1"/>
                  <a:gd name="T11" fmla="*/ 2 h 2"/>
                  <a:gd name="T12" fmla="*/ 0 w 1"/>
                  <a:gd name="T1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8" name="Freeform 72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0" y="1459"/>
                <a:ext cx="2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9" name="Freeform 72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2" y="145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Freeform 72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07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1" name="Freeform 72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4" y="145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1 h 2"/>
                  <a:gd name="T12" fmla="*/ 0 w 1"/>
                  <a:gd name="T13" fmla="*/ 1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Freeform 72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9" y="145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Freeform 73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4" y="1459"/>
                <a:ext cx="3" cy="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0 w 1"/>
                  <a:gd name="T13" fmla="*/ 2 h 2"/>
                  <a:gd name="T14" fmla="*/ 0 w 1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Freeform 73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27" y="1459"/>
                <a:ext cx="5" cy="5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1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5" name="Freeform 73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32" y="145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1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Freeform 733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37" y="1459"/>
                <a:ext cx="5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1 w 2"/>
                  <a:gd name="T9" fmla="*/ 0 h 2"/>
                  <a:gd name="T10" fmla="*/ 1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Freeform 73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42" y="1459"/>
                <a:ext cx="4" cy="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0 h 2"/>
                  <a:gd name="T10" fmla="*/ 2 w 2"/>
                  <a:gd name="T11" fmla="*/ 0 h 2"/>
                  <a:gd name="T12" fmla="*/ 1 w 2"/>
                  <a:gd name="T13" fmla="*/ 2 h 2"/>
                  <a:gd name="T14" fmla="*/ 0 w 2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Freeform 735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60" y="1344"/>
                <a:ext cx="37" cy="52"/>
              </a:xfrm>
              <a:custGeom>
                <a:avLst/>
                <a:gdLst>
                  <a:gd name="T0" fmla="*/ 1 w 15"/>
                  <a:gd name="T1" fmla="*/ 21 h 21"/>
                  <a:gd name="T2" fmla="*/ 0 w 15"/>
                  <a:gd name="T3" fmla="*/ 21 h 21"/>
                  <a:gd name="T4" fmla="*/ 14 w 15"/>
                  <a:gd name="T5" fmla="*/ 0 h 21"/>
                  <a:gd name="T6" fmla="*/ 15 w 15"/>
                  <a:gd name="T7" fmla="*/ 1 h 21"/>
                  <a:gd name="T8" fmla="*/ 1 w 15"/>
                  <a:gd name="T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1">
                    <a:moveTo>
                      <a:pt x="1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4" y="14"/>
                      <a:pt x="9" y="7"/>
                      <a:pt x="14" y="0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0" y="7"/>
                      <a:pt x="5" y="14"/>
                      <a:pt x="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Freeform 736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577" y="1344"/>
                <a:ext cx="37" cy="52"/>
              </a:xfrm>
              <a:custGeom>
                <a:avLst/>
                <a:gdLst>
                  <a:gd name="T0" fmla="*/ 1 w 15"/>
                  <a:gd name="T1" fmla="*/ 21 h 21"/>
                  <a:gd name="T2" fmla="*/ 0 w 15"/>
                  <a:gd name="T3" fmla="*/ 21 h 21"/>
                  <a:gd name="T4" fmla="*/ 14 w 15"/>
                  <a:gd name="T5" fmla="*/ 0 h 21"/>
                  <a:gd name="T6" fmla="*/ 15 w 15"/>
                  <a:gd name="T7" fmla="*/ 1 h 21"/>
                  <a:gd name="T8" fmla="*/ 1 w 15"/>
                  <a:gd name="T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1">
                    <a:moveTo>
                      <a:pt x="1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5" y="14"/>
                      <a:pt x="9" y="7"/>
                      <a:pt x="14" y="0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0" y="8"/>
                      <a:pt x="5" y="14"/>
                      <a:pt x="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Freeform 73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3619" y="1369"/>
                <a:ext cx="20" cy="27"/>
              </a:xfrm>
              <a:custGeom>
                <a:avLst/>
                <a:gdLst>
                  <a:gd name="T0" fmla="*/ 1 w 8"/>
                  <a:gd name="T1" fmla="*/ 11 h 11"/>
                  <a:gd name="T2" fmla="*/ 0 w 8"/>
                  <a:gd name="T3" fmla="*/ 11 h 11"/>
                  <a:gd name="T4" fmla="*/ 7 w 8"/>
                  <a:gd name="T5" fmla="*/ 0 h 11"/>
                  <a:gd name="T6" fmla="*/ 8 w 8"/>
                  <a:gd name="T7" fmla="*/ 1 h 11"/>
                  <a:gd name="T8" fmla="*/ 1 w 8"/>
                  <a:gd name="T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1">
                    <a:moveTo>
                      <a:pt x="1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3" y="7"/>
                      <a:pt x="5" y="4"/>
                      <a:pt x="7" y="0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5" y="4"/>
                      <a:pt x="3" y="8"/>
                      <a:pt x="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sz="19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4" name="任意多边形 586">
              <a:extLst>
                <a:ext uri="{FF2B5EF4-FFF2-40B4-BE49-F238E27FC236}"/>
              </a:extLst>
            </p:cNvPr>
            <p:cNvSpPr/>
            <p:nvPr/>
          </p:nvSpPr>
          <p:spPr>
            <a:xfrm flipV="1">
              <a:off x="4554514" y="1293963"/>
              <a:ext cx="468728" cy="552338"/>
            </a:xfrm>
            <a:custGeom>
              <a:avLst/>
              <a:gdLst>
                <a:gd name="connsiteX0" fmla="*/ 0 w 187235"/>
                <a:gd name="connsiteY0" fmla="*/ 211154 h 211154"/>
                <a:gd name="connsiteX1" fmla="*/ 4007 w 187235"/>
                <a:gd name="connsiteY1" fmla="*/ 211154 h 211154"/>
                <a:gd name="connsiteX2" fmla="*/ 93617 w 187235"/>
                <a:gd name="connsiteY2" fmla="*/ 167392 h 211154"/>
                <a:gd name="connsiteX3" fmla="*/ 183227 w 187235"/>
                <a:gd name="connsiteY3" fmla="*/ 211154 h 211154"/>
                <a:gd name="connsiteX4" fmla="*/ 187235 w 187235"/>
                <a:gd name="connsiteY4" fmla="*/ 211154 h 211154"/>
                <a:gd name="connsiteX5" fmla="*/ 93618 w 187235"/>
                <a:gd name="connsiteY5" fmla="*/ 0 h 21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7235" h="211154">
                  <a:moveTo>
                    <a:pt x="0" y="211154"/>
                  </a:moveTo>
                  <a:lnTo>
                    <a:pt x="4007" y="211154"/>
                  </a:lnTo>
                  <a:lnTo>
                    <a:pt x="93617" y="167392"/>
                  </a:lnTo>
                  <a:lnTo>
                    <a:pt x="183227" y="211154"/>
                  </a:lnTo>
                  <a:lnTo>
                    <a:pt x="187235" y="211154"/>
                  </a:lnTo>
                  <a:lnTo>
                    <a:pt x="93618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75" name="组合 588">
              <a:extLst>
                <a:ext uri="{FF2B5EF4-FFF2-40B4-BE49-F238E27FC236}"/>
              </a:extLst>
            </p:cNvPr>
            <p:cNvGrpSpPr/>
            <p:nvPr/>
          </p:nvGrpSpPr>
          <p:grpSpPr>
            <a:xfrm flipH="1">
              <a:off x="5885557" y="1293964"/>
              <a:ext cx="675233" cy="945320"/>
              <a:chOff x="7816851" y="3132140"/>
              <a:chExt cx="133341" cy="187323"/>
            </a:xfrm>
            <a:solidFill>
              <a:schemeClr val="tx1"/>
            </a:solidFill>
            <a:effectLst>
              <a:reflection stA="33000" endPos="90000" dir="5400000" sy="-100000" algn="bl" rotWithShape="0"/>
            </a:effectLst>
          </p:grpSpPr>
          <p:sp>
            <p:nvSpPr>
              <p:cNvPr id="85" name="Freeform 1099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7875587" y="3132140"/>
                <a:ext cx="34925" cy="42863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dirty="0">
                  <a:solidFill>
                    <a:prstClr val="black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86" name="Freeform 110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7820025" y="3249613"/>
                <a:ext cx="55563" cy="69850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dirty="0">
                  <a:solidFill>
                    <a:prstClr val="black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87" name="Freeform 1101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7899392" y="3175002"/>
                <a:ext cx="50800" cy="3175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dirty="0">
                  <a:solidFill>
                    <a:prstClr val="black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88" name="Freeform 1102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7816851" y="3175001"/>
                <a:ext cx="88900" cy="136525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8" y="2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zh-CN" altLang="en-US" dirty="0">
                  <a:solidFill>
                    <a:prstClr val="black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76" name="Группа 1260"/>
            <p:cNvGrpSpPr>
              <a:grpSpLocks/>
            </p:cNvGrpSpPr>
            <p:nvPr/>
          </p:nvGrpSpPr>
          <p:grpSpPr bwMode="auto">
            <a:xfrm>
              <a:off x="3932772" y="2974984"/>
              <a:ext cx="1083344" cy="138550"/>
              <a:chOff x="3932772" y="2974984"/>
              <a:chExt cx="1083344" cy="138550"/>
            </a:xfrm>
          </p:grpSpPr>
          <p:cxnSp>
            <p:nvCxnSpPr>
              <p:cNvPr id="83" name="直接连接符 594">
                <a:extLst>
                  <a:ext uri="{FF2B5EF4-FFF2-40B4-BE49-F238E27FC236}"/>
                </a:extLst>
              </p:cNvPr>
              <p:cNvCxnSpPr/>
              <p:nvPr/>
            </p:nvCxnSpPr>
            <p:spPr>
              <a:xfrm flipH="1">
                <a:off x="4008305" y="3049869"/>
                <a:ext cx="1007973" cy="0"/>
              </a:xfrm>
              <a:prstGeom prst="line">
                <a:avLst/>
              </a:prstGeom>
              <a:solidFill>
                <a:schemeClr val="tx1"/>
              </a:solidFill>
              <a:ln w="19050">
                <a:solidFill>
                  <a:srgbClr val="663A7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椭圆 595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3932112" y="2975251"/>
                <a:ext cx="138100" cy="13812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7" name="组合 602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3836870" y="5767799"/>
              <a:ext cx="1419137" cy="138550"/>
              <a:chOff x="3166157" y="1945699"/>
              <a:chExt cx="1267846" cy="123780"/>
            </a:xfrm>
            <a:solidFill>
              <a:schemeClr val="tx1"/>
            </a:solidFill>
          </p:grpSpPr>
          <p:cxnSp>
            <p:nvCxnSpPr>
              <p:cNvPr id="81" name="直接连接符 603">
                <a:extLst>
                  <a:ext uri="{FF2B5EF4-FFF2-40B4-BE49-F238E27FC236}"/>
                </a:extLst>
              </p:cNvPr>
              <p:cNvCxnSpPr/>
              <p:nvPr/>
            </p:nvCxnSpPr>
            <p:spPr>
              <a:xfrm flipH="1">
                <a:off x="3233469" y="2012479"/>
                <a:ext cx="120053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椭圆 604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3166157" y="1945699"/>
                <a:ext cx="123780" cy="12378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8" name="文本框 1024"/>
            <p:cNvSpPr txBox="1">
              <a:spLocks noChangeArrowheads="1"/>
            </p:cNvSpPr>
            <p:nvPr/>
          </p:nvSpPr>
          <p:spPr bwMode="auto">
            <a:xfrm>
              <a:off x="4811939" y="5311646"/>
              <a:ext cx="1836382" cy="516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altLang="zh-CN" sz="2600" b="1" dirty="0">
                  <a:solidFill>
                    <a:srgbClr val="002060"/>
                  </a:solidFill>
                </a:rPr>
                <a:t>Шаг  2</a:t>
              </a:r>
              <a:endParaRPr lang="zh-CN" altLang="en-US" sz="2600" b="1" dirty="0">
                <a:solidFill>
                  <a:srgbClr val="002060"/>
                </a:solidFill>
              </a:endParaRPr>
            </a:p>
          </p:txBody>
        </p:sp>
        <p:sp>
          <p:nvSpPr>
            <p:cNvPr id="79" name="文本框 1024"/>
            <p:cNvSpPr txBox="1">
              <a:spLocks noChangeArrowheads="1"/>
            </p:cNvSpPr>
            <p:nvPr/>
          </p:nvSpPr>
          <p:spPr bwMode="auto">
            <a:xfrm>
              <a:off x="5644010" y="3964195"/>
              <a:ext cx="1681148" cy="516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altLang="zh-CN" sz="2600" b="1" dirty="0">
                  <a:solidFill>
                    <a:srgbClr val="FFFFFF"/>
                  </a:solidFill>
                </a:rPr>
                <a:t>Шаг  3</a:t>
              </a:r>
              <a:endParaRPr lang="zh-CN" altLang="en-US" sz="2600" b="1" dirty="0">
                <a:solidFill>
                  <a:srgbClr val="FFFFFF"/>
                </a:solidFill>
              </a:endParaRPr>
            </a:p>
          </p:txBody>
        </p:sp>
        <p:sp>
          <p:nvSpPr>
            <p:cNvPr id="80" name="文本框 1024"/>
            <p:cNvSpPr txBox="1">
              <a:spLocks noChangeArrowheads="1"/>
            </p:cNvSpPr>
            <p:nvPr/>
          </p:nvSpPr>
          <p:spPr bwMode="auto">
            <a:xfrm>
              <a:off x="4559613" y="2564666"/>
              <a:ext cx="1654373" cy="516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altLang="zh-CN" sz="2600" b="1" dirty="0">
                  <a:solidFill>
                    <a:srgbClr val="002060"/>
                  </a:solidFill>
                </a:rPr>
                <a:t>Шаг  4</a:t>
              </a:r>
              <a:endParaRPr lang="zh-CN" altLang="en-US" sz="26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588" name="TextBox 587"/>
          <p:cNvSpPr txBox="1"/>
          <p:nvPr/>
        </p:nvSpPr>
        <p:spPr>
          <a:xfrm>
            <a:off x="222386" y="1890671"/>
            <a:ext cx="2423806" cy="1304983"/>
          </a:xfrm>
          <a:prstGeom prst="rect">
            <a:avLst/>
          </a:prstGeom>
          <a:noFill/>
        </p:spPr>
        <p:txBody>
          <a:bodyPr lIns="73161" tIns="36581" rIns="73161" bIns="36581">
            <a:spAutoFit/>
          </a:bodyPr>
          <a:lstStyle/>
          <a:p>
            <a:pPr algn="r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Сравнить полученные результаты по каждому учебному предмету с результатами </a:t>
            </a:r>
            <a:r>
              <a:rPr lang="ru-RU" sz="1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РФ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данному предмету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270837" y="4220191"/>
            <a:ext cx="2423807" cy="1551204"/>
          </a:xfrm>
          <a:prstGeom prst="rect">
            <a:avLst/>
          </a:prstGeom>
          <a:noFill/>
        </p:spPr>
        <p:txBody>
          <a:bodyPr lIns="73161" tIns="36581" rIns="73161" bIns="36581">
            <a:spAutoFit/>
          </a:bodyPr>
          <a:lstStyle/>
          <a:p>
            <a:pPr algn="r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Сравнить полученные результаты по каждому учебному предмету с результатами </a:t>
            </a:r>
            <a:r>
              <a:rPr lang="ru-RU" sz="1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ОГЭ по школе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данному предмету</a:t>
            </a:r>
          </a:p>
        </p:txBody>
      </p:sp>
      <p:sp>
        <p:nvSpPr>
          <p:cNvPr id="590" name="TextBox 589"/>
          <p:cNvSpPr txBox="1"/>
          <p:nvPr/>
        </p:nvSpPr>
        <p:spPr>
          <a:xfrm>
            <a:off x="6383124" y="3048681"/>
            <a:ext cx="2423806" cy="1304983"/>
          </a:xfrm>
          <a:prstGeom prst="rect">
            <a:avLst/>
          </a:prstGeom>
          <a:noFill/>
        </p:spPr>
        <p:txBody>
          <a:bodyPr lIns="73161" tIns="36581" rIns="73161" bIns="36581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Сравнить полученные результаты по каждому учебному предмету с результатами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области по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данному предмету</a:t>
            </a:r>
          </a:p>
        </p:txBody>
      </p:sp>
      <p:sp>
        <p:nvSpPr>
          <p:cNvPr id="591" name="TextBox 1255"/>
          <p:cNvSpPr txBox="1">
            <a:spLocks noChangeArrowheads="1"/>
          </p:cNvSpPr>
          <p:nvPr/>
        </p:nvSpPr>
        <p:spPr bwMode="auto">
          <a:xfrm>
            <a:off x="6357726" y="5551529"/>
            <a:ext cx="2423806" cy="105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61" tIns="36581" rIns="73161" bIns="36581">
            <a:spAutoFit/>
          </a:bodyPr>
          <a:lstStyle/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Сравнить полученные результаты в разрезе каждого обучающегося с оценкой по журналу</a:t>
            </a:r>
          </a:p>
        </p:txBody>
      </p:sp>
      <p:sp>
        <p:nvSpPr>
          <p:cNvPr id="592" name="TextBox 1262"/>
          <p:cNvSpPr txBox="1">
            <a:spLocks noChangeArrowheads="1"/>
          </p:cNvSpPr>
          <p:nvPr/>
        </p:nvSpPr>
        <p:spPr bwMode="auto">
          <a:xfrm>
            <a:off x="5641560" y="4957116"/>
            <a:ext cx="647888" cy="125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161" tIns="36581" rIns="73161" bIns="36581">
            <a:spAutoFit/>
          </a:bodyPr>
          <a:lstStyle/>
          <a:p>
            <a:pPr eaLnBrk="1" hangingPunct="1"/>
            <a:r>
              <a:rPr lang="ru-RU" altLang="ru-RU" sz="7700" b="1" dirty="0">
                <a:solidFill>
                  <a:srgbClr val="CDCDEB"/>
                </a:solidFill>
              </a:rPr>
              <a:t>1</a:t>
            </a:r>
          </a:p>
        </p:txBody>
      </p:sp>
      <p:sp>
        <p:nvSpPr>
          <p:cNvPr id="593" name="TextBox 1265"/>
          <p:cNvSpPr txBox="1">
            <a:spLocks noChangeArrowheads="1"/>
          </p:cNvSpPr>
          <p:nvPr/>
        </p:nvSpPr>
        <p:spPr bwMode="auto">
          <a:xfrm>
            <a:off x="5641560" y="2703882"/>
            <a:ext cx="647888" cy="125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161" tIns="36581" rIns="73161" bIns="36581">
            <a:spAutoFit/>
          </a:bodyPr>
          <a:lstStyle/>
          <a:p>
            <a:pPr eaLnBrk="1" hangingPunct="1"/>
            <a:r>
              <a:rPr lang="ru-RU" altLang="ru-RU" sz="7700" b="1" dirty="0">
                <a:solidFill>
                  <a:srgbClr val="CDCDEB"/>
                </a:solidFill>
              </a:rPr>
              <a:t>3</a:t>
            </a:r>
          </a:p>
        </p:txBody>
      </p:sp>
      <p:sp>
        <p:nvSpPr>
          <p:cNvPr id="594" name="TextBox 1263"/>
          <p:cNvSpPr txBox="1">
            <a:spLocks noChangeArrowheads="1"/>
          </p:cNvSpPr>
          <p:nvPr/>
        </p:nvSpPr>
        <p:spPr bwMode="auto">
          <a:xfrm>
            <a:off x="2702823" y="4359783"/>
            <a:ext cx="647888" cy="125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161" tIns="36581" rIns="73161" bIns="36581">
            <a:spAutoFit/>
          </a:bodyPr>
          <a:lstStyle/>
          <a:p>
            <a:pPr eaLnBrk="1" hangingPunct="1"/>
            <a:r>
              <a:rPr lang="ru-RU" altLang="ru-RU" sz="7700" b="1" dirty="0">
                <a:solidFill>
                  <a:srgbClr val="CDCDEB"/>
                </a:solidFill>
              </a:rPr>
              <a:t>2</a:t>
            </a:r>
          </a:p>
        </p:txBody>
      </p:sp>
      <p:sp>
        <p:nvSpPr>
          <p:cNvPr id="595" name="TextBox 1264"/>
          <p:cNvSpPr txBox="1">
            <a:spLocks noChangeArrowheads="1"/>
          </p:cNvSpPr>
          <p:nvPr/>
        </p:nvSpPr>
        <p:spPr bwMode="auto">
          <a:xfrm>
            <a:off x="2673333" y="1638371"/>
            <a:ext cx="647888" cy="125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161" tIns="36581" rIns="73161" bIns="36581">
            <a:spAutoFit/>
          </a:bodyPr>
          <a:lstStyle/>
          <a:p>
            <a:pPr eaLnBrk="1" hangingPunct="1"/>
            <a:r>
              <a:rPr lang="ru-RU" altLang="ru-RU" sz="7700" b="1" dirty="0">
                <a:solidFill>
                  <a:srgbClr val="CDCDEB"/>
                </a:solidFill>
              </a:rPr>
              <a:t>4</a:t>
            </a:r>
          </a:p>
        </p:txBody>
      </p:sp>
      <p:grpSp>
        <p:nvGrpSpPr>
          <p:cNvPr id="596" name="组合 608">
            <a:extLst>
              <a:ext uri="{FF2B5EF4-FFF2-40B4-BE49-F238E27FC236}"/>
            </a:extLst>
          </p:cNvPr>
          <p:cNvGrpSpPr/>
          <p:nvPr/>
        </p:nvGrpSpPr>
        <p:grpSpPr>
          <a:xfrm flipH="1">
            <a:off x="5367086" y="3869267"/>
            <a:ext cx="982914" cy="121572"/>
            <a:chOff x="3166157" y="1945699"/>
            <a:chExt cx="1267846" cy="123780"/>
          </a:xfrm>
          <a:solidFill>
            <a:srgbClr val="C00000"/>
          </a:solidFill>
        </p:grpSpPr>
        <p:cxnSp>
          <p:nvCxnSpPr>
            <p:cNvPr id="597" name="直接连接符 609">
              <a:extLst>
                <a:ext uri="{FF2B5EF4-FFF2-40B4-BE49-F238E27FC236}"/>
              </a:extLst>
            </p:cNvPr>
            <p:cNvCxnSpPr/>
            <p:nvPr/>
          </p:nvCxnSpPr>
          <p:spPr>
            <a:xfrm flipH="1">
              <a:off x="3233469" y="2012479"/>
              <a:ext cx="1200534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8" name="椭圆 61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99" name="组合 605">
            <a:extLst>
              <a:ext uri="{FF2B5EF4-FFF2-40B4-BE49-F238E27FC236}"/>
            </a:extLst>
          </p:cNvPr>
          <p:cNvGrpSpPr/>
          <p:nvPr/>
        </p:nvGrpSpPr>
        <p:grpSpPr>
          <a:xfrm flipH="1">
            <a:off x="5546188" y="6187201"/>
            <a:ext cx="773105" cy="131981"/>
            <a:chOff x="3166157" y="1945699"/>
            <a:chExt cx="966721" cy="123780"/>
          </a:xfrm>
          <a:solidFill>
            <a:srgbClr val="C00000"/>
          </a:solidFill>
        </p:grpSpPr>
        <p:cxnSp>
          <p:nvCxnSpPr>
            <p:cNvPr id="600" name="直接连接符 606">
              <a:extLst>
                <a:ext uri="{FF2B5EF4-FFF2-40B4-BE49-F238E27FC236}"/>
              </a:extLst>
            </p:cNvPr>
            <p:cNvCxnSpPr/>
            <p:nvPr/>
          </p:nvCxnSpPr>
          <p:spPr>
            <a:xfrm flipH="1">
              <a:off x="3233469" y="2012479"/>
              <a:ext cx="89940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1" name="椭圆 60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1049339" y="280988"/>
            <a:ext cx="7421802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ЧТО ВАЖНО УЧЕСТЬ ПЕРЕД ЗАПОЛНЕНИЕМ ПРОТОКОЛА И ЗАГРУЗКОЙ ЕГО В СИСТЕМУ</a:t>
            </a: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841375" y="1062038"/>
            <a:ext cx="57428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1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Отсутствие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«всплесков» на границе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отметок: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2"/>
          <p:cNvPicPr>
            <a:picLocks noChangeAspect="1"/>
          </p:cNvPicPr>
          <p:nvPr/>
        </p:nvPicPr>
        <p:blipFill>
          <a:blip r:embed="rId2" cstate="print"/>
          <a:srcRect r="1578"/>
          <a:stretch>
            <a:fillRect/>
          </a:stretch>
        </p:blipFill>
        <p:spPr bwMode="auto">
          <a:xfrm>
            <a:off x="753533" y="1654704"/>
            <a:ext cx="8390467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17"/>
          <p:cNvSpPr>
            <a:spLocks noChangeArrowheads="1"/>
          </p:cNvSpPr>
          <p:nvPr/>
        </p:nvSpPr>
        <p:spPr bwMode="auto">
          <a:xfrm>
            <a:off x="516467" y="3564238"/>
            <a:ext cx="86275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4500" indent="-444500" eaLnBrk="1" hangingPunct="1"/>
            <a:r>
              <a:rPr lang="ru-RU" altLang="ru-RU" sz="2400" dirty="0" smtClean="0">
                <a:solidFill>
                  <a:srgbClr val="002060"/>
                </a:solidFill>
              </a:rPr>
              <a:t>      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Обучающиеся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«2» и «3» маловероятно могут иметь результат выше, чем обучающиеся на «4» и «5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auto">
          <a:xfrm>
            <a:off x="516538" y="4473046"/>
            <a:ext cx="8297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4500" indent="-444500" algn="just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      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Обучающиеся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«2» и «3» маловероятно могут выполнить сложные задания лучше, чем обучающиеся на «4» и «5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14401" y="228600"/>
            <a:ext cx="776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Мероприятия по повышению качества образования и повышению объективности оценивания на основе результатов ВПР,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рекомендуемые образовательным организациям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4199" y="1148645"/>
            <a:ext cx="418253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Пересмотреть школьную систему оценивания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Причиной необъективных отметок может быть школьная система оценивания. Значит, нужно пересмотреть существующую систему оценивания, ведь виды работ отличаются не только по предметной принадлежности. </a:t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– учитывать степень значимости отдельных оценочных процедур и  использовать для оценки образовательных результатов учеников средневзвешенный балл.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Ориентироваться на систему оценки достижения планируемых результатов в ФОП и методические рекомендации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(письмо от 13.01.2023 № 03-49).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6612"/>
            <a:ext cx="804866" cy="57626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5130800" y="1164950"/>
            <a:ext cx="4013200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Обновить план функционирования ВСОКО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Чтобы развивать внутреннюю систему оценки качества образования, обязательно обсудить результаты ВПР на педагогическом совете, проанализировать уровень преподавания учебных предметов.                     </a:t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Сравнить результаты работ с итогами промежуточной аттестации, контрольными работами в рамках школьного и регионального мониторингов качества образования.</a:t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Необходимо учитывать итоги ВПР при формировании плана функционирования ВСОКО на следующий учебный год.  Включить дополнительные мероприятия по контролю мониторинга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результатов, качества преподавания учебных предметов и методической работы школы. В их рамках нужно проследить за тем, как педагоги учитывают результаты ВПР и как меняется уровень подготовки учеников.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200" y="1139812"/>
            <a:ext cx="804866" cy="57626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Прямоугольник 13"/>
          <p:cNvSpPr/>
          <p:nvPr/>
        </p:nvSpPr>
        <p:spPr>
          <a:xfrm>
            <a:off x="719667" y="3682763"/>
            <a:ext cx="429260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Оформить список особого контроля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Целесообразно подготовить иерархический список особого контроля. </a:t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 его помощью соотнести дефициты, которые выявили ВПР, 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и возможные причины дефицитов. По итогам контроля можно организовать работу учителей, чтобы скорректировать учебный процесс и повысить образовательные результаты учеников.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3" y="3468146"/>
            <a:ext cx="804866" cy="57626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5418666" y="4284133"/>
            <a:ext cx="3606801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Проконтролировать образовательный процесс и скорректировать обучение по итогам ВПР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Необходимо выделить два направления работы по устранению дефицитов, которые выявили ВПР: работа педагогов и ученики с низкими результатами ВПР.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145478"/>
            <a:ext cx="804866" cy="576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1464733" y="514350"/>
            <a:ext cx="673100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227665" y="1269999"/>
            <a:ext cx="76284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Федеральные образовательные программы (п. 19.6, 19.8 ФОП НОО; п. 18.3, 18.5 ФОП ООО; п.18.3, 18.5 ФОП СОО);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Постановление Правительства Российской Федерации от 05.08.2013 № 662 «Об осуществлении мониторинга системы образования»;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Приказ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 13.05.2024 № 1008 «Об утверждении состава участников, сроков и продолжительности проведения всероссийских проверочных работ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а также перечня учебных предметов, по которым проводятся всероссийские проверочные работы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в 2024/2025 учебном году»;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Постановление Правительства РФ от 30.04.2024 № 556 «Об утверждении перечня мероприятий по оценке качества образования и Правил проведения мероприятий по оценке качества образования»;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Методические рекомендации по подготовке и проведению всероссийских проверочных работ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в 2024/2025 учебном году, утвержденные письмом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 27.06.2024 № 02-168;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Письмо Федеральной службы по надзору в сфере образования и науки от 16.01.2025 № 04-9 «О проведении ВПР в 2024/2025 учебном году».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-1\Desktop\2024-2025 учебный год\ВПР\Плакат ВПР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" y="465666"/>
            <a:ext cx="8218311" cy="60028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999067" y="514350"/>
            <a:ext cx="769620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Перечень предметов, по которым каждый класс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будет выполнять ВПР в 2025 г.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51467" y="1378458"/>
          <a:ext cx="7095065" cy="3829939"/>
        </p:xfrm>
        <a:graphic>
          <a:graphicData uri="http://schemas.openxmlformats.org/drawingml/2006/table">
            <a:tbl>
              <a:tblPr/>
              <a:tblGrid>
                <a:gridCol w="1460965"/>
                <a:gridCol w="5634100"/>
              </a:tblGrid>
              <a:tr h="15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Предметы*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4-е классы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язык, математика, один из предметов (окружающий мир, литературное чтение, иностранный язык)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5-е классы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язык, математика и два предмета на основе случайного выбора: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один из предметов: история, литература, иностранный язык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один из предметов: география, биология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6-е классы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язык, математика и два предмета на основе случайного выбора: 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один из предметов: история, обществознание, литература, иностранный язык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один из предметов: география, биология 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7-е классы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язык, </a:t>
                      </a:r>
                      <a:r>
                        <a:rPr lang="ru-RU" sz="1200" b="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математика**</a:t>
                      </a:r>
                      <a:r>
                        <a:rPr lang="ru-RU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два предмета на основе случайного выбора: 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один из предметов: история, обществознание, литература, иностранный язык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один из предметов: география, биология, </a:t>
                      </a:r>
                      <a:r>
                        <a:rPr lang="ru-RU" sz="1200" b="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информатика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8-е классы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язык, </a:t>
                      </a:r>
                      <a:r>
                        <a:rPr lang="ru-RU" sz="1200" b="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 два предмета на основе случайного выбора: 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один из предметов: история, обществознание, литература, иностранный язык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один из предметов: география, биология, химия, </a:t>
                      </a:r>
                      <a:r>
                        <a:rPr lang="ru-RU" sz="1200" b="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информатика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10-е классы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язык, математика и два из предметов: 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история, обществознание, география, физика, химия, литература, иностранный язык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06" marR="49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59934" y="5356480"/>
            <a:ext cx="75607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* При проведении на бумажном носителе.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** Предметы, обозначенные курсивом, сдаются по базовому уровню или с углубленным изучением предмета.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9333" y="1261533"/>
            <a:ext cx="7349067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официальном сайте ФГБУ «ФИОКО» в разделе «Навигатор ОКО» - «Всероссийские проверочные работы в ОО» (https://fioco.ru/nav-vpr-oo) размещены: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методические материалы по проведению ВПР;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нормативные документы ВПР;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образцы и описания проверочных работ для проведения ВПР в 2025 году;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перечень учебных изданий по тематике ВПР, прошедших экспертизу и получивших положительную экспертную оценку ФГБУ «ФИОКО».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Указанную информацию необходимо использовать при подготовке и проведении всероссийских проверочных работ в 2024/2025 учебном году.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sz="14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4311A132-B94A-421D-AFDC-B169F5AF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102780"/>
              </p:ext>
            </p:extLst>
          </p:nvPr>
        </p:nvGraphicFramePr>
        <p:xfrm>
          <a:off x="1743636" y="499541"/>
          <a:ext cx="6291232" cy="88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867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88992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ВПР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haroni" pitchFamily="2" charset="-79"/>
                      </a:endParaRPr>
                    </a:p>
                  </a:txBody>
                  <a:tcPr anchor="ctr">
                    <a:solidFill>
                      <a:schemeClr val="accent1"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cs typeface="Aharoni" pitchFamily="2" charset="-79"/>
                        </a:rPr>
                        <a:t>Всероссийские проверочные работы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1">
                        <a:alpha val="7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718641" y="402816"/>
            <a:ext cx="8253646" cy="689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61" tIns="36581" rIns="73161" bIns="36581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ОБЪЕКТИВНОСТЬ В ШКОЛЕ: СТРАТЕГИЯ БУДУЩЕГО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СТЕРЕОТИПОВ ПРОШЛОГО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11031" y="1514414"/>
            <a:ext cx="4228237" cy="1007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61" tIns="36581" rIns="73161" bIns="36581" anchor="ctr"/>
          <a:lstStyle/>
          <a:p>
            <a:pPr algn="ctr"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ПРЕИМУЩЕСТВА</a:t>
            </a:r>
          </a:p>
        </p:txBody>
      </p:sp>
      <p:grpSp>
        <p:nvGrpSpPr>
          <p:cNvPr id="6" name="Группа 38"/>
          <p:cNvGrpSpPr>
            <a:grpSpLocks/>
          </p:cNvGrpSpPr>
          <p:nvPr/>
        </p:nvGrpSpPr>
        <p:grpSpPr bwMode="auto">
          <a:xfrm>
            <a:off x="5572375" y="1676400"/>
            <a:ext cx="3571626" cy="3805610"/>
            <a:chOff x="7798655" y="1481948"/>
            <a:chExt cx="4958555" cy="5148767"/>
          </a:xfrm>
        </p:grpSpPr>
        <p:sp>
          <p:nvSpPr>
            <p:cNvPr id="7" name="TextBox 7"/>
            <p:cNvSpPr txBox="1">
              <a:spLocks noChangeArrowheads="1"/>
            </p:cNvSpPr>
            <p:nvPr/>
          </p:nvSpPr>
          <p:spPr bwMode="auto">
            <a:xfrm>
              <a:off x="8308439" y="1481948"/>
              <a:ext cx="3941379" cy="1124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ru-RU" altLang="ru-RU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возможность без ограничений использовать задания из банка ВПР</a:t>
              </a:r>
            </a:p>
          </p:txBody>
        </p:sp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8308439" y="2853616"/>
              <a:ext cx="4272455" cy="79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ru-RU" altLang="ru-RU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единые подходы к оценке результатов обучения</a:t>
              </a:r>
            </a:p>
          </p:txBody>
        </p:sp>
        <p:sp>
          <p:nvSpPr>
            <p:cNvPr id="9" name="TextBox 10"/>
            <p:cNvSpPr txBox="1">
              <a:spLocks noChangeArrowheads="1"/>
            </p:cNvSpPr>
            <p:nvPr/>
          </p:nvSpPr>
          <p:spPr bwMode="auto">
            <a:xfrm>
              <a:off x="8308439" y="4195960"/>
              <a:ext cx="4272455" cy="458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ru-RU" altLang="ru-RU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многоуровневая аналитика</a:t>
              </a:r>
            </a:p>
          </p:txBody>
        </p:sp>
        <p:sp>
          <p:nvSpPr>
            <p:cNvPr id="10" name="TextBox 11"/>
            <p:cNvSpPr txBox="1">
              <a:spLocks noChangeArrowheads="1"/>
            </p:cNvSpPr>
            <p:nvPr/>
          </p:nvSpPr>
          <p:spPr bwMode="auto">
            <a:xfrm>
              <a:off x="8308437" y="5173302"/>
              <a:ext cx="4448773" cy="1457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ru-RU" altLang="ru-RU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инфраструктура (личные кабинеты, координаторы, возможность оперативного обмена информацией)</a:t>
              </a:r>
            </a:p>
          </p:txBody>
        </p:sp>
        <p:grpSp>
          <p:nvGrpSpPr>
            <p:cNvPr id="11" name="Группа 2"/>
            <p:cNvGrpSpPr>
              <a:grpSpLocks/>
            </p:cNvGrpSpPr>
            <p:nvPr/>
          </p:nvGrpSpPr>
          <p:grpSpPr bwMode="auto">
            <a:xfrm>
              <a:off x="7798655" y="1797896"/>
              <a:ext cx="374464" cy="374354"/>
              <a:chOff x="7305303" y="1303724"/>
              <a:chExt cx="374464" cy="374354"/>
            </a:xfrm>
          </p:grpSpPr>
          <p:grpSp>
            <p:nvGrpSpPr>
              <p:cNvPr id="27" name="组合 43"/>
              <p:cNvGrpSpPr/>
              <p:nvPr/>
            </p:nvGrpSpPr>
            <p:grpSpPr>
              <a:xfrm>
                <a:off x="7305303" y="1303724"/>
                <a:ext cx="374464" cy="374354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29" name="同心圆 45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椭圆 46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 dirty="0"/>
                </a:p>
              </p:txBody>
            </p:sp>
          </p:grpSp>
          <p:sp>
            <p:nvSpPr>
              <p:cNvPr id="28" name="椭圆 44"/>
              <p:cNvSpPr/>
              <p:nvPr/>
            </p:nvSpPr>
            <p:spPr>
              <a:xfrm>
                <a:off x="7333882" y="1332364"/>
                <a:ext cx="317546" cy="317593"/>
              </a:xfrm>
              <a:prstGeom prst="ellipse">
                <a:avLst/>
              </a:prstGeom>
              <a:solidFill>
                <a:srgbClr val="9C9CD8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600" dirty="0"/>
              </a:p>
            </p:txBody>
          </p:sp>
        </p:grpSp>
        <p:grpSp>
          <p:nvGrpSpPr>
            <p:cNvPr id="12" name="Группа 23"/>
            <p:cNvGrpSpPr>
              <a:grpSpLocks/>
            </p:cNvGrpSpPr>
            <p:nvPr/>
          </p:nvGrpSpPr>
          <p:grpSpPr bwMode="auto">
            <a:xfrm>
              <a:off x="7803715" y="3033105"/>
              <a:ext cx="374464" cy="374354"/>
              <a:chOff x="7305303" y="1303724"/>
              <a:chExt cx="374464" cy="374354"/>
            </a:xfrm>
          </p:grpSpPr>
          <p:grpSp>
            <p:nvGrpSpPr>
              <p:cNvPr id="23" name="组合 43"/>
              <p:cNvGrpSpPr/>
              <p:nvPr/>
            </p:nvGrpSpPr>
            <p:grpSpPr>
              <a:xfrm>
                <a:off x="7305303" y="1303724"/>
                <a:ext cx="374464" cy="374354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25" name="同心圆 45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椭圆 46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 dirty="0"/>
                </a:p>
              </p:txBody>
            </p:sp>
          </p:grpSp>
          <p:sp>
            <p:nvSpPr>
              <p:cNvPr id="24" name="椭圆 44"/>
              <p:cNvSpPr/>
              <p:nvPr/>
            </p:nvSpPr>
            <p:spPr>
              <a:xfrm>
                <a:off x="7333585" y="1332592"/>
                <a:ext cx="317546" cy="317593"/>
              </a:xfrm>
              <a:prstGeom prst="ellipse">
                <a:avLst/>
              </a:prstGeom>
              <a:solidFill>
                <a:srgbClr val="9C9CD8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600" dirty="0"/>
              </a:p>
            </p:txBody>
          </p:sp>
        </p:grpSp>
        <p:grpSp>
          <p:nvGrpSpPr>
            <p:cNvPr id="13" name="Группа 28"/>
            <p:cNvGrpSpPr>
              <a:grpSpLocks/>
            </p:cNvGrpSpPr>
            <p:nvPr/>
          </p:nvGrpSpPr>
          <p:grpSpPr bwMode="auto">
            <a:xfrm>
              <a:off x="7832200" y="4233698"/>
              <a:ext cx="374464" cy="374354"/>
              <a:chOff x="7305303" y="1303724"/>
              <a:chExt cx="374464" cy="374354"/>
            </a:xfrm>
          </p:grpSpPr>
          <p:grpSp>
            <p:nvGrpSpPr>
              <p:cNvPr id="19" name="组合 43"/>
              <p:cNvGrpSpPr/>
              <p:nvPr/>
            </p:nvGrpSpPr>
            <p:grpSpPr>
              <a:xfrm>
                <a:off x="7305303" y="1303724"/>
                <a:ext cx="374464" cy="374354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21" name="同心圆 45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椭圆 46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 dirty="0"/>
                </a:p>
              </p:txBody>
            </p:sp>
          </p:grpSp>
          <p:sp>
            <p:nvSpPr>
              <p:cNvPr id="20" name="椭圆 44"/>
              <p:cNvSpPr/>
              <p:nvPr/>
            </p:nvSpPr>
            <p:spPr>
              <a:xfrm>
                <a:off x="7333679" y="1332501"/>
                <a:ext cx="317546" cy="317593"/>
              </a:xfrm>
              <a:prstGeom prst="ellipse">
                <a:avLst/>
              </a:prstGeom>
              <a:solidFill>
                <a:srgbClr val="9C9CD8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600" dirty="0"/>
              </a:p>
            </p:txBody>
          </p:sp>
        </p:grpSp>
        <p:grpSp>
          <p:nvGrpSpPr>
            <p:cNvPr id="14" name="Группа 33"/>
            <p:cNvGrpSpPr>
              <a:grpSpLocks/>
            </p:cNvGrpSpPr>
            <p:nvPr/>
          </p:nvGrpSpPr>
          <p:grpSpPr bwMode="auto">
            <a:xfrm>
              <a:off x="7832201" y="5642266"/>
              <a:ext cx="374464" cy="374354"/>
              <a:chOff x="7305303" y="1303724"/>
              <a:chExt cx="374464" cy="374354"/>
            </a:xfrm>
          </p:grpSpPr>
          <p:grpSp>
            <p:nvGrpSpPr>
              <p:cNvPr id="15" name="组合 43"/>
              <p:cNvGrpSpPr/>
              <p:nvPr/>
            </p:nvGrpSpPr>
            <p:grpSpPr>
              <a:xfrm>
                <a:off x="7305303" y="1303724"/>
                <a:ext cx="374464" cy="374354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17" name="同心圆 45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椭圆 46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 dirty="0"/>
                </a:p>
              </p:txBody>
            </p:sp>
          </p:grpSp>
          <p:sp>
            <p:nvSpPr>
              <p:cNvPr id="16" name="椭圆 44"/>
              <p:cNvSpPr/>
              <p:nvPr/>
            </p:nvSpPr>
            <p:spPr>
              <a:xfrm>
                <a:off x="7333678" y="1332457"/>
                <a:ext cx="317546" cy="317593"/>
              </a:xfrm>
              <a:prstGeom prst="ellipse">
                <a:avLst/>
              </a:prstGeom>
              <a:solidFill>
                <a:srgbClr val="9C9CD8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600" dirty="0"/>
              </a:p>
            </p:txBody>
          </p:sp>
        </p:grpSp>
      </p:grpSp>
      <p:sp>
        <p:nvSpPr>
          <p:cNvPr id="31" name="Стрелка вправо 30"/>
          <p:cNvSpPr/>
          <p:nvPr/>
        </p:nvSpPr>
        <p:spPr>
          <a:xfrm>
            <a:off x="1651000" y="2523066"/>
            <a:ext cx="3683001" cy="2345267"/>
          </a:xfrm>
          <a:prstGeom prst="rightArrow">
            <a:avLst>
              <a:gd name="adj1" fmla="val 67559"/>
              <a:gd name="adj2" fmla="val 15846"/>
            </a:avLst>
          </a:prstGeom>
          <a:gradFill flip="none" rotWithShape="1">
            <a:gsLst>
              <a:gs pos="25000">
                <a:srgbClr val="9C9CD8"/>
              </a:gs>
              <a:gs pos="100000">
                <a:srgbClr val="EAEAF6"/>
              </a:gs>
              <a:gs pos="79000">
                <a:srgbClr val="8A8AD0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1473199" y="361950"/>
            <a:ext cx="650240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ПОДГОТОВКА К ВПР в ОО: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423D67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0533" y="965201"/>
            <a:ext cx="800946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Обновить Положение о проведении ВПР в школе: </a:t>
            </a: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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действующая нормативно-правовая база проведения ВПР; особенности участия в ВПР детей с ОВЗ; форма использования результатов ВПР.</a:t>
            </a:r>
          </a:p>
          <a:p>
            <a:pPr marL="342900" indent="-342900" algn="just">
              <a:buFontTx/>
              <a:buAutoNum type="arabicPeriod" startAt="2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Разработать дорожную карту по подготовке школы к ВПР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(в виде таблицы, вписать направления действий, указать мероприятия в каждом из них и проконтролировать их выполнение).</a:t>
            </a:r>
          </a:p>
          <a:p>
            <a:pPr marL="342900" indent="-3429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Основные направления: </a:t>
            </a:r>
          </a:p>
          <a:p>
            <a:pPr marL="342900" indent="-34290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нормативно-правовое, инструктивно-методическое обеспечение проведения ВПР;</a:t>
            </a:r>
          </a:p>
          <a:p>
            <a:pPr marL="342900" indent="-34290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повышение качества преподавания учебных предметов;</a:t>
            </a:r>
          </a:p>
          <a:p>
            <a:pPr marL="342900" indent="-34290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подготовка и повышение квалификации педагогических работников;</a:t>
            </a:r>
          </a:p>
          <a:p>
            <a:pPr marL="342900" indent="-34290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организационно-технологическое обеспечение проведения ВПР;</a:t>
            </a:r>
          </a:p>
          <a:p>
            <a:pPr marL="342900" indent="-34290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и ведение информационной системы проведения ВПР;</a:t>
            </a:r>
          </a:p>
          <a:p>
            <a:pPr marL="342900" indent="-34290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информационное сопровождение организации и проведения ВПР;</a:t>
            </a:r>
          </a:p>
          <a:p>
            <a:pPr marL="342900" indent="-342900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контроль за организацией и проведением ВПР;</a:t>
            </a:r>
          </a:p>
          <a:p>
            <a:pPr marL="342900" indent="-3429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Проставьте контрольные сроки и назначьте ответственных за мероприятия.</a:t>
            </a:r>
          </a:p>
          <a:p>
            <a:pPr marL="342900" indent="-34290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 Подготовить приказ о проведении всероссийских проверочных работ в МАОУ «…» в 2025 году.</a:t>
            </a:r>
          </a:p>
          <a:p>
            <a:pPr marL="342900" indent="-34290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1" y="5067068"/>
            <a:ext cx="789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Провести информационную работу с педагогами, учениками и родителями.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39800" y="5846002"/>
            <a:ext cx="789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  Подготовить проект расписания уроков с учетом ВПР.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1007533" y="254000"/>
            <a:ext cx="750993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КАК ДОСТИЧЬ ОБЪЕКТИВНЫХ РЕЗУЛЬТАТОВ ВПР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34520" y="895351"/>
            <a:ext cx="654050" cy="104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A5A5A5"/>
                </a:solidFill>
              </a:rPr>
              <a:t>1</a:t>
            </a:r>
            <a:endParaRPr lang="ru-RU" b="1" dirty="0">
              <a:solidFill>
                <a:srgbClr val="A5A5A5"/>
              </a:solidFill>
            </a:endParaRPr>
          </a:p>
        </p:txBody>
      </p:sp>
      <p:sp>
        <p:nvSpPr>
          <p:cNvPr id="6" name="TextBox 17"/>
          <p:cNvSpPr txBox="1">
            <a:spLocks noChangeArrowheads="1"/>
          </p:cNvSpPr>
          <p:nvPr/>
        </p:nvSpPr>
        <p:spPr bwMode="auto">
          <a:xfrm>
            <a:off x="1648215" y="815905"/>
            <a:ext cx="38433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ПОДГОТОВЬТЕ УЧЕНИКОВ</a:t>
            </a:r>
          </a:p>
        </p:txBody>
      </p:sp>
      <p:sp>
        <p:nvSpPr>
          <p:cNvPr id="7" name="TextBox 18"/>
          <p:cNvSpPr txBox="1">
            <a:spLocks noChangeArrowheads="1"/>
          </p:cNvSpPr>
          <p:nvPr/>
        </p:nvSpPr>
        <p:spPr bwMode="auto">
          <a:xfrm>
            <a:off x="1631282" y="1199701"/>
            <a:ext cx="66745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Заранее повторите с учениками 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пройденный материал</a:t>
            </a: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который соответствует тематике 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ВПР.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4197" y="1840443"/>
            <a:ext cx="655637" cy="1039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02060"/>
                </a:solidFill>
              </a:rPr>
              <a:t>2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TextBox 37"/>
          <p:cNvSpPr txBox="1">
            <a:spLocks noChangeArrowheads="1"/>
          </p:cNvSpPr>
          <p:nvPr/>
        </p:nvSpPr>
        <p:spPr bwMode="auto">
          <a:xfrm>
            <a:off x="1676930" y="1793347"/>
            <a:ext cx="5530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СОЗДАЙТЕ СПОКОЙНУЮ ОБСТАНОВКУ</a:t>
            </a:r>
          </a:p>
        </p:txBody>
      </p:sp>
      <p:sp>
        <p:nvSpPr>
          <p:cNvPr id="10" name="TextBox 38"/>
          <p:cNvSpPr txBox="1">
            <a:spLocks noChangeArrowheads="1"/>
          </p:cNvSpPr>
          <p:nvPr/>
        </p:nvSpPr>
        <p:spPr bwMode="auto">
          <a:xfrm>
            <a:off x="1651001" y="2157942"/>
            <a:ext cx="6680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пугайте учеников. Не говорите, что контрольная будет сложной и ее обязательно надо написать хорошо. На ВПР создайте доброжелательную спокойную обстановку.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82133" y="2844272"/>
            <a:ext cx="708554" cy="1039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9C9CD8"/>
                </a:solidFill>
              </a:rPr>
              <a:t>3</a:t>
            </a:r>
            <a:endParaRPr lang="ru-RU" b="1" dirty="0">
              <a:solidFill>
                <a:srgbClr val="9C9CD8"/>
              </a:solidFill>
            </a:endParaRPr>
          </a:p>
        </p:txBody>
      </p:sp>
      <p:sp>
        <p:nvSpPr>
          <p:cNvPr id="12" name="TextBox 40"/>
          <p:cNvSpPr txBox="1">
            <a:spLocks noChangeArrowheads="1"/>
          </p:cNvSpPr>
          <p:nvPr/>
        </p:nvSpPr>
        <p:spPr bwMode="auto">
          <a:xfrm>
            <a:off x="1676400" y="2897947"/>
            <a:ext cx="46236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ДЕЙСТВУЙТЕ ПО РЕГЛАМЕНТУ</a:t>
            </a:r>
          </a:p>
        </p:txBody>
      </p:sp>
      <p:sp>
        <p:nvSpPr>
          <p:cNvPr id="13" name="TextBox 41"/>
          <p:cNvSpPr txBox="1">
            <a:spLocks noChangeArrowheads="1"/>
          </p:cNvSpPr>
          <p:nvPr/>
        </p:nvSpPr>
        <p:spPr bwMode="auto">
          <a:xfrm>
            <a:off x="1693333" y="3323027"/>
            <a:ext cx="58843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 время ВПР действуйте по 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утвержденному регламенту</a:t>
            </a:r>
            <a:r>
              <a:rPr lang="ru-RU" altLang="ru-RU" sz="1400" b="1" dirty="0" smtClean="0">
                <a:solidFill>
                  <a:srgbClr val="002060"/>
                </a:solidFill>
              </a:rPr>
              <a:t>.</a:t>
            </a:r>
            <a:endParaRPr lang="ru-RU" altLang="ru-RU" sz="14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07533" y="3862388"/>
            <a:ext cx="739776" cy="1039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8A8AD0"/>
                </a:solidFill>
              </a:rPr>
              <a:t>4</a:t>
            </a:r>
            <a:endParaRPr lang="ru-RU" b="1" dirty="0">
              <a:solidFill>
                <a:srgbClr val="8A8AD0"/>
              </a:solidFill>
            </a:endParaRPr>
          </a:p>
        </p:txBody>
      </p:sp>
      <p:sp>
        <p:nvSpPr>
          <p:cNvPr id="15" name="TextBox 43"/>
          <p:cNvSpPr txBox="1">
            <a:spLocks noChangeArrowheads="1"/>
          </p:cNvSpPr>
          <p:nvPr/>
        </p:nvSpPr>
        <p:spPr bwMode="auto">
          <a:xfrm>
            <a:off x="1693862" y="3808413"/>
            <a:ext cx="53578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СОБЛЮДАЙТЕ КРИТЕРИИ ОЦЕНКИ РАБОТ</a:t>
            </a:r>
          </a:p>
        </p:txBody>
      </p:sp>
      <p:sp>
        <p:nvSpPr>
          <p:cNvPr id="16" name="TextBox 44"/>
          <p:cNvSpPr txBox="1">
            <a:spLocks noChangeArrowheads="1"/>
          </p:cNvSpPr>
          <p:nvPr/>
        </p:nvSpPr>
        <p:spPr bwMode="auto">
          <a:xfrm>
            <a:off x="1659467" y="4174067"/>
            <a:ext cx="663786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Объективно оценивайте работы по критериям, которые установлены в КИМ. Не завышайте и не занижайте результаты. Не выставляйте баллы на невыполненные задания. Не правьте ответы учеников. Отмечайте все ошибки, которые нашли в работе.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41399" y="5228697"/>
            <a:ext cx="737130" cy="1039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02060"/>
                </a:solidFill>
              </a:rPr>
              <a:t>5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8" name="TextBox 46"/>
          <p:cNvSpPr txBox="1">
            <a:spLocks noChangeArrowheads="1"/>
          </p:cNvSpPr>
          <p:nvPr/>
        </p:nvSpPr>
        <p:spPr bwMode="auto">
          <a:xfrm>
            <a:off x="1709557" y="5184626"/>
            <a:ext cx="60289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ВНИМАТЕЛЬНО ОБРАБАТЫВАЙТЕ РЕЗУЛЬТА</a:t>
            </a:r>
            <a:r>
              <a:rPr lang="ru-RU" altLang="ru-RU" sz="1600" b="1" u="sng" dirty="0">
                <a:solidFill>
                  <a:srgbClr val="002060"/>
                </a:solidFill>
              </a:rPr>
              <a:t>ТЫ</a:t>
            </a:r>
          </a:p>
        </p:txBody>
      </p:sp>
      <p:sp>
        <p:nvSpPr>
          <p:cNvPr id="19" name="TextBox 47"/>
          <p:cNvSpPr txBox="1">
            <a:spLocks noChangeArrowheads="1"/>
          </p:cNvSpPr>
          <p:nvPr/>
        </p:nvSpPr>
        <p:spPr bwMode="auto">
          <a:xfrm>
            <a:off x="1738551" y="5613220"/>
            <a:ext cx="664344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Корректно заполняйте протоколы ВПР. Правильно подсчитайте баллы. Проверьте в форме сбора результатов, чтобы напротив каждого кода участника стояли именно его результаты из 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протокола.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9933" y="5427133"/>
            <a:ext cx="7732546" cy="18288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Результаты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ВПР доступны в 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личном кабинете муниципального координатора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ГИС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 ОКО в разделе «Аналитика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b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Можно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сформировать отчеты по каждой 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организации,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разрезе отдельных классов 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направлениям: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Выполнение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заданий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Статистика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отметкам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Распределение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первичных баллов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Выполнение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заданий группами участников;</a:t>
            </a:r>
            <a:b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Индивидуальные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результаты;</a:t>
            </a:r>
            <a:b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Сравнение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отметок с отметками по журналу;</a:t>
            </a:r>
            <a:b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Достижение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планируемых результатов</a:t>
            </a: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effectLst/>
                <a:latin typeface="Arial Black" pitchFamily="34" charset="0"/>
              </a:rPr>
              <a:t/>
            </a:r>
            <a:br>
              <a:rPr lang="ru-RU" sz="14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/>
            </a:r>
            <a:br>
              <a:rPr lang="ru-RU" sz="1600" dirty="0" smtClean="0">
                <a:effectLst/>
                <a:latin typeface="Arial Black" pitchFamily="34" charset="0"/>
              </a:rPr>
            </a:br>
            <a:r>
              <a:rPr lang="ru-RU" sz="1600" dirty="0" smtClean="0">
                <a:effectLst/>
                <a:latin typeface="Arial Black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" name="Рисунок 17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768" y="2482315"/>
            <a:ext cx="4667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01" y="2759600"/>
            <a:ext cx="4667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767" y="3019953"/>
            <a:ext cx="4667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Рисунок 20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34" y="3297238"/>
            <a:ext cx="4667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Рисунок 21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34" y="3570819"/>
            <a:ext cx="4667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Рисунок 22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34" y="4116923"/>
            <a:ext cx="4667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23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767" y="3848104"/>
            <a:ext cx="46672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973667" y="601134"/>
            <a:ext cx="750993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423D67"/>
                </a:solidFill>
                <a:latin typeface="Times New Roman" pitchFamily="18" charset="0"/>
                <a:cs typeface="Times New Roman" pitchFamily="18" charset="0"/>
              </a:rPr>
              <a:t>АНАЛИЗ РЕЗУЛЬТАТОВ ВПР</a:t>
            </a:r>
            <a:endParaRPr lang="ru-RU" sz="2000" b="1" dirty="0">
              <a:solidFill>
                <a:srgbClr val="423D6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2044</Words>
  <Application>Microsoft Office PowerPoint</Application>
  <PresentationFormat>Экран (4:3)</PresentationFormat>
  <Paragraphs>912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    Результаты ВПР доступны в личном кабинете муниципального координатора ГИС ФИС ОКО в разделе «Аналитика».       Можно сформировать отчеты по каждой образовательной организации, в разрезе отдельных классов по направлениям:         Выполнение заданий;         Статистика по отметкам;         Распределение первичных баллов;         Выполнение заданий группами участников;         Индивидуальные результаты;         Сравнение отметок с отметками по журналу;         Достижение планируемых результатов.              </vt:lpstr>
      <vt:lpstr>                                                                                                                                                   ОТЧЕТ «ВЫПОЛНЕНИЕ ЗАДАНИЙ»                     показывает процент выполнения каждого задания ВПР         Анализ проводится по всем предметам в каждой параллели, позволяет сравнить статистические показатели общероссийских, региональных, муниципальных и школьных результатов ВПР по предметам.       Анализируя таблицу можно увидеть, как выполняется каждое из заданий проверочной работы учащимися образовательной организации. Также можно проанализировать причины затруднений учащихся при выполнении отдельных заданий, а также указать задания, с которыми успешно справляются участники ВПР. Пример сформированного отчета.                                                                                                                                                                        Выполнение заданий в % от числа участников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ОТЧЕТ «СТАТИСТИКА ПО ОТМЕТКАМ»             показывает количество участников и доли участников,                     получивших отметки «2», «3», «4», «5».            Проводится сравнение статистических показателей общероссийских, региональных, муниципальных и школьных результатов ВПР по предметам. При формировании отчета выводится аналитическая таблица и наглядная  гистограмма распределения результатов ВПР по отметкам 2,3,4,5 учеников по сравнению с общероссийскими показателями и данными по области. Пример сформированного отчета.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ОТЧЕТ «РАСПРЕДЕЛЕНИЕ ПЕРВИЧНЫХ БАЛЛОВ»  показывает доли участников ВПР, получивших за выполнение всех заданий работы от 0 баллов до максимального балла (по описанию работы)          В каждой параллели по всем учебным предметам строится гистограмма распределения первичных баллов. При анализе гистограммы «Распределение первичных баллов участников ВПР» необходимо обратить внимание на вид распределения первичных баллов в ОО.           На рисунке представлен пример гистограммы, на которой отражено распределение первичных баллов, близкое к нормальному.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ОТЧЕТ «ВЫПОЛНЕНИЕ ЗАДАНИЙ ГРУППАМИ УЧАСТНИКОВ»  позволяет провести анализ по всем учебным предметам (в параллелях, участвовавших в ВПР) с целью установления соответствия группы обучающихся заданным критериям  (освоение отдельной темы, группы умений, достижение требований ФГОС)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ОТЧЕТ «ИНДИВИДУАЛЬНЫЕ РЕЗУЛЬТАТЫ»                показывает результаты выполнения заданий каждым участником ВПР под присвоенным кодом. В представленном аналитическом отчете по каждому ученику можно увидеть задания, с которыми он справился или не справился, выставленный первичный балл за работу, отметку за работу и отметку по журналу.                                                                           </vt:lpstr>
      <vt:lpstr>Слайд 15</vt:lpstr>
      <vt:lpstr>                                                                                                                                                                                                                   ОТЧЕТ «ДОСТИЖЕНИЕ ПЛАНИРУЕМЫХ РЕЗУЛЬТАТОВ»            показывает процент выполнения каждого задания ВПР обучающимися всей параллели, рассматриваемый в разрезе проверяемых требований (умений) в соответствии с ФГОС           В результате проведенного анализа определяются проблемные поля, дефициты в виде несформированных планируемых результатов для каждого обучающегося образовательной организации по каждому учебному предмету, по которому выполнялась процедура ВПР.                                                                        </vt:lpstr>
      <vt:lpstr>Слайд 17</vt:lpstr>
      <vt:lpstr>Слайд 18</vt:lpstr>
      <vt:lpstr>Слайд 19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USER-1</cp:lastModifiedBy>
  <cp:revision>72</cp:revision>
  <dcterms:created xsi:type="dcterms:W3CDTF">2014-11-21T11:00:06Z</dcterms:created>
  <dcterms:modified xsi:type="dcterms:W3CDTF">2025-03-19T10:57:26Z</dcterms:modified>
</cp:coreProperties>
</file>